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398" r:id="rId2"/>
  </p:sldMasterIdLst>
  <p:notesMasterIdLst>
    <p:notesMasterId r:id="rId31"/>
  </p:notesMasterIdLst>
  <p:handoutMasterIdLst>
    <p:handoutMasterId r:id="rId32"/>
  </p:handoutMasterIdLst>
  <p:sldIdLst>
    <p:sldId id="457" r:id="rId3"/>
    <p:sldId id="598" r:id="rId4"/>
    <p:sldId id="599" r:id="rId5"/>
    <p:sldId id="600" r:id="rId6"/>
    <p:sldId id="601" r:id="rId7"/>
    <p:sldId id="624" r:id="rId8"/>
    <p:sldId id="602" r:id="rId9"/>
    <p:sldId id="603" r:id="rId10"/>
    <p:sldId id="604" r:id="rId11"/>
    <p:sldId id="605" r:id="rId12"/>
    <p:sldId id="606" r:id="rId13"/>
    <p:sldId id="607" r:id="rId14"/>
    <p:sldId id="608" r:id="rId15"/>
    <p:sldId id="609" r:id="rId16"/>
    <p:sldId id="610" r:id="rId17"/>
    <p:sldId id="611" r:id="rId18"/>
    <p:sldId id="612" r:id="rId19"/>
    <p:sldId id="613" r:id="rId20"/>
    <p:sldId id="623" r:id="rId21"/>
    <p:sldId id="614" r:id="rId22"/>
    <p:sldId id="615" r:id="rId23"/>
    <p:sldId id="616" r:id="rId24"/>
    <p:sldId id="617" r:id="rId25"/>
    <p:sldId id="618" r:id="rId26"/>
    <p:sldId id="619" r:id="rId27"/>
    <p:sldId id="620" r:id="rId28"/>
    <p:sldId id="621" r:id="rId29"/>
    <p:sldId id="622" r:id="rId30"/>
  </p:sldIdLst>
  <p:sldSz cx="9144000" cy="6858000" type="screen4x3"/>
  <p:notesSz cx="9928225" cy="6797675"/>
  <p:custShowLst>
    <p:custShow name="Mustermann1" id="0">
      <p:sldLst/>
    </p:custShow>
  </p:custShowLst>
  <p:defaultTextStyle>
    <a:defPPr>
      <a:defRPr lang="en-US"/>
    </a:defPPr>
    <a:lvl1pPr algn="ctr" rtl="0" eaLnBrk="0" fontAlgn="base" hangingPunct="0">
      <a:spcBef>
        <a:spcPct val="0"/>
      </a:spcBef>
      <a:spcAft>
        <a:spcPct val="0"/>
      </a:spcAft>
      <a:defRPr sz="2500" kern="1200">
        <a:solidFill>
          <a:srgbClr val="0028AD"/>
        </a:solidFill>
        <a:latin typeface="Arial" charset="0"/>
        <a:ea typeface="+mn-ea"/>
        <a:cs typeface="+mn-cs"/>
      </a:defRPr>
    </a:lvl1pPr>
    <a:lvl2pPr marL="457200" algn="ctr" rtl="0" eaLnBrk="0" fontAlgn="base" hangingPunct="0">
      <a:spcBef>
        <a:spcPct val="0"/>
      </a:spcBef>
      <a:spcAft>
        <a:spcPct val="0"/>
      </a:spcAft>
      <a:defRPr sz="2500" kern="1200">
        <a:solidFill>
          <a:srgbClr val="0028AD"/>
        </a:solidFill>
        <a:latin typeface="Arial" charset="0"/>
        <a:ea typeface="+mn-ea"/>
        <a:cs typeface="+mn-cs"/>
      </a:defRPr>
    </a:lvl2pPr>
    <a:lvl3pPr marL="914400" algn="ctr" rtl="0" eaLnBrk="0" fontAlgn="base" hangingPunct="0">
      <a:spcBef>
        <a:spcPct val="0"/>
      </a:spcBef>
      <a:spcAft>
        <a:spcPct val="0"/>
      </a:spcAft>
      <a:defRPr sz="2500" kern="1200">
        <a:solidFill>
          <a:srgbClr val="0028AD"/>
        </a:solidFill>
        <a:latin typeface="Arial" charset="0"/>
        <a:ea typeface="+mn-ea"/>
        <a:cs typeface="+mn-cs"/>
      </a:defRPr>
    </a:lvl3pPr>
    <a:lvl4pPr marL="1371600" algn="ctr" rtl="0" eaLnBrk="0" fontAlgn="base" hangingPunct="0">
      <a:spcBef>
        <a:spcPct val="0"/>
      </a:spcBef>
      <a:spcAft>
        <a:spcPct val="0"/>
      </a:spcAft>
      <a:defRPr sz="2500" kern="1200">
        <a:solidFill>
          <a:srgbClr val="0028AD"/>
        </a:solidFill>
        <a:latin typeface="Arial" charset="0"/>
        <a:ea typeface="+mn-ea"/>
        <a:cs typeface="+mn-cs"/>
      </a:defRPr>
    </a:lvl4pPr>
    <a:lvl5pPr marL="1828800" algn="ctr" rtl="0" eaLnBrk="0" fontAlgn="base" hangingPunct="0">
      <a:spcBef>
        <a:spcPct val="0"/>
      </a:spcBef>
      <a:spcAft>
        <a:spcPct val="0"/>
      </a:spcAft>
      <a:defRPr sz="2500" kern="1200">
        <a:solidFill>
          <a:srgbClr val="0028AD"/>
        </a:solidFill>
        <a:latin typeface="Arial" charset="0"/>
        <a:ea typeface="+mn-ea"/>
        <a:cs typeface="+mn-cs"/>
      </a:defRPr>
    </a:lvl5pPr>
    <a:lvl6pPr marL="2286000" algn="l" defTabSz="914400" rtl="0" eaLnBrk="1" latinLnBrk="0" hangingPunct="1">
      <a:defRPr sz="2500" kern="1200">
        <a:solidFill>
          <a:srgbClr val="0028AD"/>
        </a:solidFill>
        <a:latin typeface="Arial" charset="0"/>
        <a:ea typeface="+mn-ea"/>
        <a:cs typeface="+mn-cs"/>
      </a:defRPr>
    </a:lvl6pPr>
    <a:lvl7pPr marL="2743200" algn="l" defTabSz="914400" rtl="0" eaLnBrk="1" latinLnBrk="0" hangingPunct="1">
      <a:defRPr sz="2500" kern="1200">
        <a:solidFill>
          <a:srgbClr val="0028AD"/>
        </a:solidFill>
        <a:latin typeface="Arial" charset="0"/>
        <a:ea typeface="+mn-ea"/>
        <a:cs typeface="+mn-cs"/>
      </a:defRPr>
    </a:lvl7pPr>
    <a:lvl8pPr marL="3200400" algn="l" defTabSz="914400" rtl="0" eaLnBrk="1" latinLnBrk="0" hangingPunct="1">
      <a:defRPr sz="2500" kern="1200">
        <a:solidFill>
          <a:srgbClr val="0028AD"/>
        </a:solidFill>
        <a:latin typeface="Arial" charset="0"/>
        <a:ea typeface="+mn-ea"/>
        <a:cs typeface="+mn-cs"/>
      </a:defRPr>
    </a:lvl8pPr>
    <a:lvl9pPr marL="3657600" algn="l" defTabSz="914400" rtl="0" eaLnBrk="1" latinLnBrk="0" hangingPunct="1">
      <a:defRPr sz="2500" kern="1200">
        <a:solidFill>
          <a:srgbClr val="0028AD"/>
        </a:solidFill>
        <a:latin typeface="Arial" charset="0"/>
        <a:ea typeface="+mn-ea"/>
        <a:cs typeface="+mn-cs"/>
      </a:defRPr>
    </a:lvl9pPr>
  </p:defaultTextStyle>
  <p:extLst>
    <p:ext uri="{EFAFB233-063F-42B5-8137-9DF3F51BA10A}">
      <p15:sldGuideLst xmlns:p15="http://schemas.microsoft.com/office/powerpoint/2012/main">
        <p15:guide id="1" orient="horz" pos="119">
          <p15:clr>
            <a:srgbClr val="A4A3A4"/>
          </p15:clr>
        </p15:guide>
        <p15:guide id="2" orient="horz" pos="3867">
          <p15:clr>
            <a:srgbClr val="A4A3A4"/>
          </p15:clr>
        </p15:guide>
        <p15:guide id="3" orient="horz" pos="801">
          <p15:clr>
            <a:srgbClr val="A4A3A4"/>
          </p15:clr>
        </p15:guide>
        <p15:guide id="4" orient="horz" pos="534">
          <p15:clr>
            <a:srgbClr val="A4A3A4"/>
          </p15:clr>
        </p15:guide>
        <p15:guide id="5" orient="horz" pos="703">
          <p15:clr>
            <a:srgbClr val="A4A3A4"/>
          </p15:clr>
        </p15:guide>
        <p15:guide id="6" orient="horz" pos="4121">
          <p15:clr>
            <a:srgbClr val="A4A3A4"/>
          </p15:clr>
        </p15:guide>
        <p15:guide id="7" orient="horz" pos="702">
          <p15:clr>
            <a:srgbClr val="A4A3A4"/>
          </p15:clr>
        </p15:guide>
        <p15:guide id="8" orient="horz" pos="1092">
          <p15:clr>
            <a:srgbClr val="A4A3A4"/>
          </p15:clr>
        </p15:guide>
        <p15:guide id="9" pos="5447">
          <p15:clr>
            <a:srgbClr val="A4A3A4"/>
          </p15:clr>
        </p15:guide>
        <p15:guide id="10" pos="2955">
          <p15:clr>
            <a:srgbClr val="A4A3A4"/>
          </p15:clr>
        </p15:guide>
        <p15:guide id="11" pos="367">
          <p15:clr>
            <a:srgbClr val="A4A3A4"/>
          </p15:clr>
        </p15:guide>
        <p15:guide id="12" pos="1394">
          <p15:clr>
            <a:srgbClr val="A4A3A4"/>
          </p15:clr>
        </p15:guide>
        <p15:guide id="13" pos="1303">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0F349A"/>
    <a:srgbClr val="FFFF00"/>
    <a:srgbClr val="CC0000"/>
    <a:srgbClr val="00377D"/>
    <a:srgbClr val="000000"/>
    <a:srgbClr val="005EA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323" autoAdjust="0"/>
    <p:restoredTop sz="94400" autoAdjust="0"/>
  </p:normalViewPr>
  <p:slideViewPr>
    <p:cSldViewPr snapToGrid="0">
      <p:cViewPr varScale="1">
        <p:scale>
          <a:sx n="69" d="100"/>
          <a:sy n="69" d="100"/>
        </p:scale>
        <p:origin x="520" y="40"/>
      </p:cViewPr>
      <p:guideLst>
        <p:guide orient="horz" pos="119"/>
        <p:guide orient="horz" pos="3867"/>
        <p:guide orient="horz" pos="801"/>
        <p:guide orient="horz" pos="534"/>
        <p:guide orient="horz" pos="703"/>
        <p:guide orient="horz" pos="4121"/>
        <p:guide orient="horz" pos="702"/>
        <p:guide orient="horz" pos="1092"/>
        <p:guide pos="5447"/>
        <p:guide pos="2955"/>
        <p:guide pos="367"/>
        <p:guide pos="1394"/>
        <p:guide pos="1303"/>
      </p:guideLst>
    </p:cSldViewPr>
  </p:slideViewPr>
  <p:outlineViewPr>
    <p:cViewPr>
      <p:scale>
        <a:sx n="33" d="100"/>
        <a:sy n="33" d="100"/>
      </p:scale>
      <p:origin x="0" y="140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214"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303713"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7" name="Rectangle 3"/>
          <p:cNvSpPr>
            <a:spLocks noGrp="1" noChangeArrowheads="1"/>
          </p:cNvSpPr>
          <p:nvPr>
            <p:ph type="dt" sz="quarter" idx="1"/>
          </p:nvPr>
        </p:nvSpPr>
        <p:spPr bwMode="auto">
          <a:xfrm>
            <a:off x="5624513" y="0"/>
            <a:ext cx="4303712"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endParaRPr lang="de-DE"/>
          </a:p>
        </p:txBody>
      </p:sp>
      <p:sp>
        <p:nvSpPr>
          <p:cNvPr id="6148" name="Rectangle 4"/>
          <p:cNvSpPr>
            <a:spLocks noGrp="1" noChangeArrowheads="1"/>
          </p:cNvSpPr>
          <p:nvPr>
            <p:ph type="ftr" sz="quarter" idx="2"/>
          </p:nvPr>
        </p:nvSpPr>
        <p:spPr bwMode="auto">
          <a:xfrm>
            <a:off x="0" y="6456363"/>
            <a:ext cx="4303713"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9" name="Rectangle 5"/>
          <p:cNvSpPr>
            <a:spLocks noGrp="1" noChangeArrowheads="1"/>
          </p:cNvSpPr>
          <p:nvPr>
            <p:ph type="sldNum" sz="quarter" idx="3"/>
          </p:nvPr>
        </p:nvSpPr>
        <p:spPr bwMode="auto">
          <a:xfrm>
            <a:off x="5624513" y="6456363"/>
            <a:ext cx="4303712"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pPr>
              <a:defRPr/>
            </a:pPr>
            <a:fld id="{7010B8DB-7D1F-419D-9008-C87E82E8EDE1}" type="slidenum">
              <a:rPr lang="de-DE"/>
              <a:pPr>
                <a:defRPr/>
              </a:pPr>
              <a:t>‹Nr.›</a:t>
            </a:fld>
            <a:endParaRPr lang="de-DE" dirty="0"/>
          </a:p>
        </p:txBody>
      </p:sp>
    </p:spTree>
    <p:extLst>
      <p:ext uri="{BB962C8B-B14F-4D97-AF65-F5344CB8AC3E}">
        <p14:creationId xmlns:p14="http://schemas.microsoft.com/office/powerpoint/2010/main" val="3340365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8"/>
          <p:cNvSpPr>
            <a:spLocks noGrp="1" noRot="1" noChangeAspect="1" noChangeArrowheads="1" noTextEdit="1"/>
          </p:cNvSpPr>
          <p:nvPr>
            <p:ph type="sldImg" idx="2"/>
          </p:nvPr>
        </p:nvSpPr>
        <p:spPr bwMode="auto">
          <a:xfrm>
            <a:off x="1089025" y="377825"/>
            <a:ext cx="7753350" cy="5815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1029"/>
          <p:cNvSpPr>
            <a:spLocks noGrp="1" noChangeArrowheads="1"/>
          </p:cNvSpPr>
          <p:nvPr>
            <p:ph type="body" sz="quarter" idx="3"/>
          </p:nvPr>
        </p:nvSpPr>
        <p:spPr bwMode="auto">
          <a:xfrm>
            <a:off x="412750" y="6269038"/>
            <a:ext cx="9102725" cy="303212"/>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Klicken Sie, um die Textformatierung des Masters zu bearbeiten.</a:t>
            </a:r>
          </a:p>
        </p:txBody>
      </p:sp>
    </p:spTree>
    <p:extLst>
      <p:ext uri="{BB962C8B-B14F-4D97-AF65-F5344CB8AC3E}">
        <p14:creationId xmlns:p14="http://schemas.microsoft.com/office/powerpoint/2010/main" val="85077433"/>
      </p:ext>
    </p:extLst>
  </p:cSld>
  <p:clrMap bg1="lt1" tx1="dk1" bg2="lt2" tx2="dk2" accent1="accent1" accent2="accent2" accent3="accent3" accent4="accent4" accent5="accent5" accent6="accent6" hlink="hlink" folHlink="folHlink"/>
  <p:notesStyle>
    <a:lvl1pPr algn="ctr" rtl="0" eaLnBrk="0" fontAlgn="base" hangingPunct="0">
      <a:spcBef>
        <a:spcPct val="30000"/>
      </a:spcBef>
      <a:spcAft>
        <a:spcPct val="0"/>
      </a:spcAft>
      <a:defRPr sz="1200" kern="1200">
        <a:solidFill>
          <a:schemeClr val="tx1"/>
        </a:solidFill>
        <a:latin typeface="Syntax" pitchFamily="2" charset="0"/>
        <a:ea typeface="+mn-ea"/>
        <a:cs typeface="+mn-cs"/>
      </a:defRPr>
    </a:lvl1pPr>
    <a:lvl2pPr marL="742950" indent="-285750" algn="ctr" rtl="0" eaLnBrk="0" fontAlgn="base" hangingPunct="0">
      <a:spcBef>
        <a:spcPct val="30000"/>
      </a:spcBef>
      <a:spcAft>
        <a:spcPct val="0"/>
      </a:spcAft>
      <a:defRPr sz="1200" kern="1200">
        <a:solidFill>
          <a:schemeClr val="tx1"/>
        </a:solidFill>
        <a:latin typeface="Syntax" pitchFamily="2" charset="0"/>
        <a:ea typeface="+mn-ea"/>
        <a:cs typeface="+mn-cs"/>
      </a:defRPr>
    </a:lvl2pPr>
    <a:lvl3pPr marL="11430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3pPr>
    <a:lvl4pPr marL="16002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4pPr>
    <a:lvl5pPr marL="20574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3" name="Picture 64" descr="Fotolia_2596290_XL duplex"/>
          <p:cNvPicPr>
            <a:picLocks noChangeAspect="1" noChangeArrowheads="1"/>
          </p:cNvPicPr>
          <p:nvPr userDrawn="1"/>
        </p:nvPicPr>
        <p:blipFill>
          <a:blip r:embed="rId2">
            <a:extLst>
              <a:ext uri="{28A0092B-C50C-407E-A947-70E740481C1C}">
                <a14:useLocalDpi xmlns:a14="http://schemas.microsoft.com/office/drawing/2010/main" val="0"/>
              </a:ext>
            </a:extLst>
          </a:blip>
          <a:srcRect t="607" b="119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descr="Kästchen-blau-breit"/>
          <p:cNvPicPr>
            <a:picLocks noChangeAspect="1" noChangeArrowheads="1"/>
          </p:cNvPicPr>
          <p:nvPr userDrawn="1"/>
        </p:nvPicPr>
        <p:blipFill>
          <a:blip r:embed="rId3">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1"/>
          <p:cNvGrpSpPr>
            <a:grpSpLocks/>
          </p:cNvGrpSpPr>
          <p:nvPr userDrawn="1"/>
        </p:nvGrpSpPr>
        <p:grpSpPr bwMode="auto">
          <a:xfrm>
            <a:off x="7024688" y="5949950"/>
            <a:ext cx="2119312" cy="908050"/>
            <a:chOff x="4425" y="3748"/>
            <a:chExt cx="1335" cy="572"/>
          </a:xfrm>
        </p:grpSpPr>
        <p:pic>
          <p:nvPicPr>
            <p:cNvPr id="6" name="Picture 59" descr="Kästchen-weis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8" descr="Logo-RG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7" name="Rectangle 21"/>
          <p:cNvSpPr>
            <a:spLocks noGrp="1" noChangeArrowheads="1"/>
          </p:cNvSpPr>
          <p:nvPr>
            <p:ph type="ctrTitle" sz="quarter"/>
          </p:nvPr>
        </p:nvSpPr>
        <p:spPr>
          <a:extLst/>
        </p:spPr>
        <p:txBody>
          <a:bodyPr/>
          <a:lstStyle>
            <a:lvl1pPr>
              <a:defRPr/>
            </a:lvl1pPr>
          </a:lstStyle>
          <a:p>
            <a:pPr lvl="0"/>
            <a:r>
              <a:rPr lang="de-DE" noProof="0" smtClean="0"/>
              <a:t>Mastertitelformat bearbeiten</a:t>
            </a:r>
          </a:p>
        </p:txBody>
      </p:sp>
    </p:spTree>
    <p:extLst>
      <p:ext uri="{BB962C8B-B14F-4D97-AF65-F5344CB8AC3E}">
        <p14:creationId xmlns:p14="http://schemas.microsoft.com/office/powerpoint/2010/main" val="195720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7980471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88913"/>
            <a:ext cx="2017713" cy="59499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73088" y="188913"/>
            <a:ext cx="5903912" cy="59499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497838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73088" y="188913"/>
            <a:ext cx="8074025" cy="365125"/>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82613" y="1733550"/>
            <a:ext cx="8064500" cy="4405313"/>
          </a:xfrm>
        </p:spPr>
        <p:txBody>
          <a:bodyPr/>
          <a:lstStyle/>
          <a:p>
            <a:pPr lvl="0"/>
            <a:endParaRPr lang="de-DE" noProof="0" dirty="0" smtClean="0"/>
          </a:p>
        </p:txBody>
      </p:sp>
    </p:spTree>
    <p:extLst>
      <p:ext uri="{BB962C8B-B14F-4D97-AF65-F5344CB8AC3E}">
        <p14:creationId xmlns:p14="http://schemas.microsoft.com/office/powerpoint/2010/main" val="23161719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378F758F-1F00-4A78-86DD-0C0A3967113F}"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1E5BC56-CB67-44D2-B595-14A526ABCA41}" type="slidenum">
              <a:rPr lang="de-DE"/>
              <a:pPr>
                <a:defRPr/>
              </a:pPr>
              <a:t>‹Nr.›</a:t>
            </a:fld>
            <a:endParaRPr lang="de-DE" dirty="0"/>
          </a:p>
        </p:txBody>
      </p:sp>
    </p:spTree>
    <p:extLst>
      <p:ext uri="{BB962C8B-B14F-4D97-AF65-F5344CB8AC3E}">
        <p14:creationId xmlns:p14="http://schemas.microsoft.com/office/powerpoint/2010/main" val="4610785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020F0B2-5ABD-438D-99F0-7139543B492A}"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EF91F64-80CE-49E8-94B1-5CE2A39E1988}" type="slidenum">
              <a:rPr lang="de-DE"/>
              <a:pPr>
                <a:defRPr/>
              </a:pPr>
              <a:t>‹Nr.›</a:t>
            </a:fld>
            <a:endParaRPr lang="de-DE" dirty="0"/>
          </a:p>
        </p:txBody>
      </p:sp>
    </p:spTree>
    <p:extLst>
      <p:ext uri="{BB962C8B-B14F-4D97-AF65-F5344CB8AC3E}">
        <p14:creationId xmlns:p14="http://schemas.microsoft.com/office/powerpoint/2010/main" val="314115866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E06CB76C-ECB9-467B-80C3-C23ECF53A2BB}"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27A68A1-2718-4FE4-A614-B2D6AE64F140}" type="slidenum">
              <a:rPr lang="de-DE"/>
              <a:pPr>
                <a:defRPr/>
              </a:pPr>
              <a:t>‹Nr.›</a:t>
            </a:fld>
            <a:endParaRPr lang="de-DE" dirty="0"/>
          </a:p>
        </p:txBody>
      </p:sp>
    </p:spTree>
    <p:extLst>
      <p:ext uri="{BB962C8B-B14F-4D97-AF65-F5344CB8AC3E}">
        <p14:creationId xmlns:p14="http://schemas.microsoft.com/office/powerpoint/2010/main" val="208006612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72A367A9-107E-48A1-BAD7-A119C2A2A838}" type="datetimeFigureOut">
              <a:rPr lang="de-DE"/>
              <a:pPr>
                <a:defRPr/>
              </a:pPr>
              <a:t>26.09.2022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D08C7B6F-F327-4BEF-B946-8B564461FB32}" type="slidenum">
              <a:rPr lang="de-DE"/>
              <a:pPr>
                <a:defRPr/>
              </a:pPr>
              <a:t>‹Nr.›</a:t>
            </a:fld>
            <a:endParaRPr lang="de-DE" dirty="0"/>
          </a:p>
        </p:txBody>
      </p:sp>
    </p:spTree>
    <p:extLst>
      <p:ext uri="{BB962C8B-B14F-4D97-AF65-F5344CB8AC3E}">
        <p14:creationId xmlns:p14="http://schemas.microsoft.com/office/powerpoint/2010/main" val="300927557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D8A20FC5-14A0-4285-8B17-E8A1F0CF23CB}" type="datetimeFigureOut">
              <a:rPr lang="de-DE"/>
              <a:pPr>
                <a:defRPr/>
              </a:pPr>
              <a:t>26.09.2022</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D1B82883-E218-4E19-AA4E-E50CA9AC4C7C}" type="slidenum">
              <a:rPr lang="de-DE"/>
              <a:pPr>
                <a:defRPr/>
              </a:pPr>
              <a:t>‹Nr.›</a:t>
            </a:fld>
            <a:endParaRPr lang="de-DE" dirty="0"/>
          </a:p>
        </p:txBody>
      </p:sp>
    </p:spTree>
    <p:extLst>
      <p:ext uri="{BB962C8B-B14F-4D97-AF65-F5344CB8AC3E}">
        <p14:creationId xmlns:p14="http://schemas.microsoft.com/office/powerpoint/2010/main" val="12797617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8E095A54-09C3-4FD1-A9CF-9162FA89EDF2}" type="datetimeFigureOut">
              <a:rPr lang="de-DE"/>
              <a:pPr>
                <a:defRPr/>
              </a:pPr>
              <a:t>26.09.2022</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157BBC2E-BBB0-49BE-8F72-A42584E694DC}" type="slidenum">
              <a:rPr lang="de-DE"/>
              <a:pPr>
                <a:defRPr/>
              </a:pPr>
              <a:t>‹Nr.›</a:t>
            </a:fld>
            <a:endParaRPr lang="de-DE" dirty="0"/>
          </a:p>
        </p:txBody>
      </p:sp>
    </p:spTree>
    <p:extLst>
      <p:ext uri="{BB962C8B-B14F-4D97-AF65-F5344CB8AC3E}">
        <p14:creationId xmlns:p14="http://schemas.microsoft.com/office/powerpoint/2010/main" val="97000474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1A6A7A2B-22B3-4FA7-8163-2A71299BA474}" type="datetimeFigureOut">
              <a:rPr lang="de-DE"/>
              <a:pPr>
                <a:defRPr/>
              </a:pPr>
              <a:t>26.09.2022</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98D5ED94-E337-4F0E-A00E-88E0F15F31F1}" type="slidenum">
              <a:rPr lang="de-DE"/>
              <a:pPr>
                <a:defRPr/>
              </a:pPr>
              <a:t>‹Nr.›</a:t>
            </a:fld>
            <a:endParaRPr lang="de-DE" dirty="0"/>
          </a:p>
        </p:txBody>
      </p:sp>
    </p:spTree>
    <p:extLst>
      <p:ext uri="{BB962C8B-B14F-4D97-AF65-F5344CB8AC3E}">
        <p14:creationId xmlns:p14="http://schemas.microsoft.com/office/powerpoint/2010/main" val="21531512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9316379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63DC47FA-A7AE-4107-9FF8-D765712375EC}" type="datetimeFigureOut">
              <a:rPr lang="de-DE"/>
              <a:pPr>
                <a:defRPr/>
              </a:pPr>
              <a:t>26.09.2022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495BA4B4-EFA2-43E4-A971-A7805F16373D}" type="slidenum">
              <a:rPr lang="de-DE"/>
              <a:pPr>
                <a:defRPr/>
              </a:pPr>
              <a:t>‹Nr.›</a:t>
            </a:fld>
            <a:endParaRPr lang="de-DE" dirty="0"/>
          </a:p>
        </p:txBody>
      </p:sp>
    </p:spTree>
    <p:extLst>
      <p:ext uri="{BB962C8B-B14F-4D97-AF65-F5344CB8AC3E}">
        <p14:creationId xmlns:p14="http://schemas.microsoft.com/office/powerpoint/2010/main" val="32226653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E4DF4BA8-DE6D-40AF-8F2E-06FE84F724A5}" type="datetimeFigureOut">
              <a:rPr lang="de-DE"/>
              <a:pPr>
                <a:defRPr/>
              </a:pPr>
              <a:t>26.09.2022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D2C4A33-8B3C-48E9-A4A0-FB1F7ECEBE06}" type="slidenum">
              <a:rPr lang="de-DE"/>
              <a:pPr>
                <a:defRPr/>
              </a:pPr>
              <a:t>‹Nr.›</a:t>
            </a:fld>
            <a:endParaRPr lang="de-DE" dirty="0"/>
          </a:p>
        </p:txBody>
      </p:sp>
    </p:spTree>
    <p:extLst>
      <p:ext uri="{BB962C8B-B14F-4D97-AF65-F5344CB8AC3E}">
        <p14:creationId xmlns:p14="http://schemas.microsoft.com/office/powerpoint/2010/main" val="244063292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41C92895-880A-45AA-802F-011E67B1BC0B}"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867845E-16B1-4D50-959F-7924CF32B159}" type="slidenum">
              <a:rPr lang="de-DE"/>
              <a:pPr>
                <a:defRPr/>
              </a:pPr>
              <a:t>‹Nr.›</a:t>
            </a:fld>
            <a:endParaRPr lang="de-DE" dirty="0"/>
          </a:p>
        </p:txBody>
      </p:sp>
    </p:spTree>
    <p:extLst>
      <p:ext uri="{BB962C8B-B14F-4D97-AF65-F5344CB8AC3E}">
        <p14:creationId xmlns:p14="http://schemas.microsoft.com/office/powerpoint/2010/main" val="251698177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F38D4B5B-F47C-4FD6-8EB5-379C7494017F}"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DE36D0B-2EBF-438D-B8FC-6CD1ABA9D042}" type="slidenum">
              <a:rPr lang="de-DE"/>
              <a:pPr>
                <a:defRPr/>
              </a:pPr>
              <a:t>‹Nr.›</a:t>
            </a:fld>
            <a:endParaRPr lang="de-DE" dirty="0"/>
          </a:p>
        </p:txBody>
      </p:sp>
    </p:spTree>
    <p:extLst>
      <p:ext uri="{BB962C8B-B14F-4D97-AF65-F5344CB8AC3E}">
        <p14:creationId xmlns:p14="http://schemas.microsoft.com/office/powerpoint/2010/main" val="59715257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02B06EF4-7A49-4BAE-8E86-E6C68FEB779A}" type="datetimeFigureOut">
              <a:rPr lang="de-DE"/>
              <a:pPr>
                <a:defRPr/>
              </a:pPr>
              <a:t>26.09.2022</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5A7E640B-76F8-4CE7-B110-A4EBCD0A115C}" type="slidenum">
              <a:rPr lang="de-DE"/>
              <a:pPr>
                <a:defRPr/>
              </a:pPr>
              <a:t>‹Nr.›</a:t>
            </a:fld>
            <a:endParaRPr lang="de-DE" dirty="0"/>
          </a:p>
        </p:txBody>
      </p:sp>
    </p:spTree>
    <p:extLst>
      <p:ext uri="{BB962C8B-B14F-4D97-AF65-F5344CB8AC3E}">
        <p14:creationId xmlns:p14="http://schemas.microsoft.com/office/powerpoint/2010/main" val="20951731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5593516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8261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9106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6978607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09217"/>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472323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298869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4589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7093673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5405287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4" descr="Kästchen-blau-breit"/>
          <p:cNvPicPr>
            <a:picLocks noChangeAspect="1" noChangeArrowheads="1"/>
          </p:cNvPicPr>
          <p:nvPr userDrawn="1"/>
        </p:nvPicPr>
        <p:blipFill>
          <a:blip r:embed="rId14">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8"/>
          <p:cNvSpPr>
            <a:spLocks noGrp="1" noChangeArrowheads="1"/>
          </p:cNvSpPr>
          <p:nvPr>
            <p:ph type="title"/>
          </p:nvPr>
        </p:nvSpPr>
        <p:spPr bwMode="auto">
          <a:xfrm>
            <a:off x="573088" y="188913"/>
            <a:ext cx="807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Mastertitelformat bearbeiten</a:t>
            </a:r>
          </a:p>
        </p:txBody>
      </p:sp>
      <p:sp>
        <p:nvSpPr>
          <p:cNvPr id="1028" name="Text Box 149"/>
          <p:cNvSpPr txBox="1">
            <a:spLocks noChangeArrowheads="1"/>
          </p:cNvSpPr>
          <p:nvPr userDrawn="1"/>
        </p:nvSpPr>
        <p:spPr bwMode="auto">
          <a:xfrm>
            <a:off x="109538" y="6388100"/>
            <a:ext cx="4108450" cy="492125"/>
          </a:xfrm>
          <a:prstGeom prst="rect">
            <a:avLst/>
          </a:prstGeom>
          <a:noFill/>
          <a:ln>
            <a:noFill/>
          </a:ln>
          <a:effectLs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spcBef>
                <a:spcPct val="50000"/>
              </a:spcBef>
              <a:defRPr/>
            </a:pPr>
            <a:r>
              <a:rPr lang="de-DE" sz="800" dirty="0" smtClean="0">
                <a:solidFill>
                  <a:schemeClr val="tx1"/>
                </a:solidFill>
              </a:rPr>
              <a:t>Stabsstelle Arbeits-, Gesundheits- und Umweltschutz</a:t>
            </a:r>
          </a:p>
          <a:p>
            <a:pPr algn="l">
              <a:spcBef>
                <a:spcPct val="50000"/>
              </a:spcBef>
              <a:defRPr/>
            </a:pPr>
            <a:r>
              <a:rPr lang="de-DE" sz="800" dirty="0" smtClean="0">
                <a:solidFill>
                  <a:schemeClr val="tx1"/>
                </a:solidFill>
              </a:rPr>
              <a:t>Folie </a:t>
            </a:r>
            <a:fld id="{6E3FDD1D-6972-4DD7-9EDB-FC1C442E759D}" type="slidenum">
              <a:rPr lang="de-DE" sz="800" smtClean="0">
                <a:solidFill>
                  <a:schemeClr val="tx1"/>
                </a:solidFill>
              </a:rPr>
              <a:pPr algn="l">
                <a:spcBef>
                  <a:spcPct val="50000"/>
                </a:spcBef>
                <a:defRPr/>
              </a:pPr>
              <a:t>‹Nr.›</a:t>
            </a:fld>
            <a:r>
              <a:rPr lang="de-DE" sz="800" dirty="0" smtClean="0">
                <a:solidFill>
                  <a:schemeClr val="tx1"/>
                </a:solidFill>
              </a:rPr>
              <a:t>, AGU-Version 1.3 vom 02.08.2022</a:t>
            </a:r>
          </a:p>
          <a:p>
            <a:pPr algn="l">
              <a:spcBef>
                <a:spcPct val="50000"/>
              </a:spcBef>
              <a:defRPr/>
            </a:pPr>
            <a:endParaRPr lang="de-DE" sz="800" dirty="0" smtClean="0">
              <a:solidFill>
                <a:schemeClr val="tx1"/>
              </a:solidFill>
            </a:endParaRPr>
          </a:p>
        </p:txBody>
      </p:sp>
      <p:grpSp>
        <p:nvGrpSpPr>
          <p:cNvPr id="1029" name="Group 151"/>
          <p:cNvGrpSpPr>
            <a:grpSpLocks/>
          </p:cNvGrpSpPr>
          <p:nvPr userDrawn="1"/>
        </p:nvGrpSpPr>
        <p:grpSpPr bwMode="auto">
          <a:xfrm>
            <a:off x="7024688" y="5949950"/>
            <a:ext cx="2119312" cy="908050"/>
            <a:chOff x="4425" y="3748"/>
            <a:chExt cx="1335" cy="572"/>
          </a:xfrm>
        </p:grpSpPr>
        <p:pic>
          <p:nvPicPr>
            <p:cNvPr id="1031" name="Picture 152" descr="Kästchen-weis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3" descr="Logo-RG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155"/>
          <p:cNvSpPr>
            <a:spLocks noGrp="1" noChangeArrowheads="1"/>
          </p:cNvSpPr>
          <p:nvPr>
            <p:ph type="body" idx="1"/>
          </p:nvPr>
        </p:nvSpPr>
        <p:spPr bwMode="auto">
          <a:xfrm>
            <a:off x="582613" y="1733550"/>
            <a:ext cx="8064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smtClean="0"/>
              <a:t>Hier klicken, um Master-Textformat zu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Tree>
  </p:cSld>
  <p:clrMap bg1="lt1" tx1="dk1" bg2="lt2" tx2="dk2" accent1="accent1" accent2="accent2" accent3="accent3" accent4="accent4" accent5="accent5" accent6="accent6" hlink="hlink" folHlink="folHlink"/>
  <p:sldLayoutIdLst>
    <p:sldLayoutId id="2147489959" r:id="rId1"/>
    <p:sldLayoutId id="2147489936" r:id="rId2"/>
    <p:sldLayoutId id="2147489937" r:id="rId3"/>
    <p:sldLayoutId id="2147489938" r:id="rId4"/>
    <p:sldLayoutId id="2147489939" r:id="rId5"/>
    <p:sldLayoutId id="2147489940" r:id="rId6"/>
    <p:sldLayoutId id="2147489941" r:id="rId7"/>
    <p:sldLayoutId id="2147489942" r:id="rId8"/>
    <p:sldLayoutId id="2147489943" r:id="rId9"/>
    <p:sldLayoutId id="2147489944" r:id="rId10"/>
    <p:sldLayoutId id="2147489945" r:id="rId11"/>
    <p:sldLayoutId id="2147489946" r:id="rId12"/>
  </p:sldLayoutIdLst>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88913" indent="-188913"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ea typeface="+mn-ea"/>
          <a:cs typeface="+mn-cs"/>
        </a:defRPr>
      </a:lvl1pPr>
      <a:lvl2pPr marL="665163" indent="-28575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2pPr>
      <a:lvl3pPr marL="1084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3pPr>
      <a:lvl4pPr marL="15033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4pPr>
      <a:lvl5pPr marL="19224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5pPr>
      <a:lvl6pPr marL="23796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6pPr>
      <a:lvl7pPr marL="28368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7pPr>
      <a:lvl8pPr marL="32940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8pPr>
      <a:lvl9pPr marL="3751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F96E10EC-ECBB-470A-913C-BDDC0CD85077}" type="datetimeFigureOut">
              <a:rPr lang="de-DE"/>
              <a:pPr>
                <a:defRPr/>
              </a:pPr>
              <a:t>26.09.2022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83EC17F3-D2AD-4394-8598-F0495765DE69}"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9947" r:id="rId1"/>
    <p:sldLayoutId id="2147489948" r:id="rId2"/>
    <p:sldLayoutId id="2147489949" r:id="rId3"/>
    <p:sldLayoutId id="2147489950" r:id="rId4"/>
    <p:sldLayoutId id="2147489951" r:id="rId5"/>
    <p:sldLayoutId id="2147489952" r:id="rId6"/>
    <p:sldLayoutId id="2147489953" r:id="rId7"/>
    <p:sldLayoutId id="2147489954" r:id="rId8"/>
    <p:sldLayoutId id="2147489955" r:id="rId9"/>
    <p:sldLayoutId id="2147489956" r:id="rId10"/>
    <p:sldLayoutId id="2147489957" r:id="rId11"/>
    <p:sldLayoutId id="2147489958" r:id="rId12"/>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jpe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jpeg"/><Relationship Id="rId3" Type="http://schemas.openxmlformats.org/officeDocument/2006/relationships/image" Target="../media/image54.png"/><Relationship Id="rId7" Type="http://schemas.openxmlformats.org/officeDocument/2006/relationships/image" Target="../media/image58.jpe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22.xml"/><Relationship Id="rId16"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jpeg"/><Relationship Id="rId10" Type="http://schemas.openxmlformats.org/officeDocument/2006/relationships/image" Target="../media/image61.png"/><Relationship Id="rId19" Type="http://schemas.openxmlformats.org/officeDocument/2006/relationships/image" Target="../media/image28.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24.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jpeg"/><Relationship Id="rId9" Type="http://schemas.openxmlformats.org/officeDocument/2006/relationships/image" Target="../media/image76.png"/><Relationship Id="rId1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28"/>
          <p:cNvSpPr>
            <a:spLocks noChangeArrowheads="1"/>
          </p:cNvSpPr>
          <p:nvPr/>
        </p:nvSpPr>
        <p:spPr bwMode="auto">
          <a:xfrm>
            <a:off x="1927225" y="4583113"/>
            <a:ext cx="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lgn="ctr">
                <a:solidFill>
                  <a:srgbClr val="000000"/>
                </a:solidFill>
                <a:miter lim="800000"/>
                <a:headEnd/>
                <a:tailEnd/>
              </a14:hiddenLine>
            </a:ext>
          </a:extLst>
        </p:spPr>
        <p:txBody>
          <a:bodyPr wrap="none" lIns="0" tIns="0" rIns="0" bIns="0"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100">
                <a:solidFill>
                  <a:schemeClr val="tx1"/>
                </a:solidFill>
              </a:rPr>
              <a:t/>
            </a:r>
            <a:br>
              <a:rPr lang="de-DE" altLang="de-DE" sz="1100">
                <a:solidFill>
                  <a:schemeClr val="tx1"/>
                </a:solidFill>
              </a:rPr>
            </a:br>
            <a:endParaRPr lang="de-DE" altLang="de-DE" sz="2400">
              <a:solidFill>
                <a:schemeClr val="tx1"/>
              </a:solidFill>
              <a:latin typeface="Times" pitchFamily="18" charset="0"/>
            </a:endParaRPr>
          </a:p>
        </p:txBody>
      </p:sp>
      <p:sp>
        <p:nvSpPr>
          <p:cNvPr id="7" name="Text Box 6"/>
          <p:cNvSpPr txBox="1">
            <a:spLocks noChangeArrowheads="1"/>
          </p:cNvSpPr>
          <p:nvPr/>
        </p:nvSpPr>
        <p:spPr bwMode="auto">
          <a:xfrm>
            <a:off x="573088" y="484794"/>
            <a:ext cx="8074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smtClean="0">
                <a:solidFill>
                  <a:schemeClr val="bg1"/>
                </a:solidFill>
              </a:rPr>
              <a:t>Sicherheitsunterweisung für Studierende – Campus Lindenstr. und Jahnstr.</a:t>
            </a:r>
            <a:endParaRPr lang="de-DE" altLang="de-DE" sz="1800" dirty="0">
              <a:solidFill>
                <a:schemeClr val="bg1"/>
              </a:solidFill>
            </a:endParaRPr>
          </a:p>
        </p:txBody>
      </p:sp>
      <p:sp>
        <p:nvSpPr>
          <p:cNvPr id="8" name="Rectangle 18"/>
          <p:cNvSpPr>
            <a:spLocks noGrp="1" noChangeArrowheads="1"/>
          </p:cNvSpPr>
          <p:nvPr>
            <p:ph type="ctrTitle" sz="quarter"/>
          </p:nvPr>
        </p:nvSpPr>
        <p:spPr>
          <a:xfrm>
            <a:off x="573088" y="153053"/>
            <a:ext cx="8074025" cy="365125"/>
          </a:xfrm>
        </p:spPr>
        <p:txBody>
          <a:bodyPr/>
          <a:lstStyle/>
          <a:p>
            <a:r>
              <a:rPr lang="de-DE" altLang="de-DE" dirty="0" smtClean="0"/>
              <a:t>Fachhochschule Südwestfalen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7" y="1104182"/>
            <a:ext cx="7875587" cy="3139321"/>
          </a:xfrm>
          <a:prstGeom prst="rect">
            <a:avLst/>
          </a:prstGeom>
          <a:noFill/>
        </p:spPr>
        <p:txBody>
          <a:bodyPr>
            <a:spAutoFit/>
          </a:bodyPr>
          <a:lstStyle/>
          <a:p>
            <a:pPr algn="l">
              <a:defRPr/>
            </a:pPr>
            <a:endParaRPr lang="de-DE" sz="18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Erste-Hilfe-Raum (</a:t>
            </a:r>
            <a:r>
              <a:rPr lang="de-DE" sz="1600" b="1" dirty="0" smtClean="0">
                <a:solidFill>
                  <a:schemeClr val="tx1"/>
                </a:solidFill>
                <a:latin typeface="Arial" pitchFamily="34" charset="0"/>
                <a:sym typeface="Wingdings" panose="05000000000000000000" pitchFamily="2" charset="2"/>
              </a:rPr>
              <a:t>Sanitätsraum)</a:t>
            </a:r>
            <a:endParaRPr lang="de-DE" sz="1600" b="1" dirty="0">
              <a:solidFill>
                <a:schemeClr val="tx1"/>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Erdgeschoss (13.3.16)</a:t>
            </a:r>
          </a:p>
          <a:p>
            <a:pPr marL="285750" indent="-285750" algn="l">
              <a:buFont typeface="Arial" panose="020B0604020202020204" pitchFamily="34" charset="0"/>
              <a:buChar char="•"/>
              <a:defRPr/>
            </a:pPr>
            <a:r>
              <a:rPr lang="de-DE" sz="1600" dirty="0" smtClean="0">
                <a:solidFill>
                  <a:srgbClr val="000000"/>
                </a:solidFill>
                <a:latin typeface="Arial" pitchFamily="34" charset="0"/>
                <a:sym typeface="Wingdings" panose="05000000000000000000" pitchFamily="2" charset="2"/>
              </a:rPr>
              <a:t>Jeder </a:t>
            </a:r>
            <a:r>
              <a:rPr lang="de-DE" sz="1600" dirty="0">
                <a:solidFill>
                  <a:srgbClr val="000000"/>
                </a:solidFill>
                <a:latin typeface="Arial" pitchFamily="34" charset="0"/>
                <a:sym typeface="Wingdings" panose="05000000000000000000" pitchFamily="2" charset="2"/>
              </a:rPr>
              <a:t>Beschäftigte hat für diesen Erste-Hilfe-Raum einen </a:t>
            </a:r>
            <a:br>
              <a:rPr lang="de-DE" sz="1600" dirty="0">
                <a:solidFill>
                  <a:srgbClr val="000000"/>
                </a:solidFill>
                <a:latin typeface="Arial" pitchFamily="34" charset="0"/>
                <a:sym typeface="Wingdings" panose="05000000000000000000" pitchFamily="2" charset="2"/>
              </a:rPr>
            </a:br>
            <a:r>
              <a:rPr lang="de-DE" sz="1600" dirty="0">
                <a:solidFill>
                  <a:srgbClr val="000000"/>
                </a:solidFill>
                <a:latin typeface="Arial" pitchFamily="34" charset="0"/>
                <a:sym typeface="Wingdings" panose="05000000000000000000" pitchFamily="2" charset="2"/>
              </a:rPr>
              <a:t>Schlüssel</a:t>
            </a:r>
            <a:r>
              <a:rPr lang="de-DE" sz="1600" dirty="0" smtClean="0">
                <a:solidFill>
                  <a:schemeClr val="tx1"/>
                </a:solidFill>
                <a:latin typeface="Arial" pitchFamily="34" charset="0"/>
                <a:sym typeface="Wingdings" panose="05000000000000000000" pitchFamily="2" charset="2"/>
              </a:rPr>
              <a:t>!</a:t>
            </a:r>
            <a:endParaRPr lang="de-DE" sz="1600" dirty="0">
              <a:solidFill>
                <a:schemeClr val="tx1"/>
              </a:solidFill>
              <a:latin typeface="Arial" pitchFamily="34" charset="0"/>
              <a:sym typeface="Wingdings" panose="05000000000000000000" pitchFamily="2" charset="2"/>
            </a:endParaRPr>
          </a:p>
          <a:p>
            <a:pPr algn="l">
              <a:defRPr/>
            </a:pPr>
            <a:endParaRPr lang="de-DE" sz="1600" dirty="0" smtClean="0">
              <a:solidFill>
                <a:schemeClr val="tx1"/>
              </a:solidFill>
              <a:latin typeface="Arial" pitchFamily="34" charset="0"/>
              <a:sym typeface="Wingdings" panose="05000000000000000000" pitchFamily="2" charset="2"/>
            </a:endParaRP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sp>
        <p:nvSpPr>
          <p:cNvPr id="8"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Campus </a:t>
            </a:r>
            <a:r>
              <a:rPr lang="de-DE" altLang="de-DE" sz="1800" b="1" dirty="0" smtClean="0">
                <a:solidFill>
                  <a:schemeClr val="bg1"/>
                </a:solidFill>
              </a:rPr>
              <a:t>Meschede, Jahnstraße</a:t>
            </a:r>
            <a:endParaRPr lang="de-DE" altLang="de-DE" sz="1800" b="1" dirty="0">
              <a:solidFill>
                <a:schemeClr val="bg1"/>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7458" y="1727517"/>
            <a:ext cx="2409825" cy="4281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Grafik 1"/>
          <p:cNvPicPr>
            <a:picLocks noChangeAspect="1"/>
          </p:cNvPicPr>
          <p:nvPr/>
        </p:nvPicPr>
        <p:blipFill>
          <a:blip r:embed="rId5">
            <a:extLst>
              <a:ext uri="{28A0092B-C50C-407E-A947-70E740481C1C}">
                <a14:useLocalDpi xmlns:a14="http://schemas.microsoft.com/office/drawing/2010/main" val="0"/>
              </a:ext>
            </a:extLst>
          </a:blip>
          <a:srcRect b="7500"/>
          <a:stretch>
            <a:fillRect/>
          </a:stretch>
        </p:blipFill>
        <p:spPr bwMode="auto">
          <a:xfrm>
            <a:off x="3611880" y="2589528"/>
            <a:ext cx="2079625" cy="3419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0332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321978"/>
            <a:ext cx="8197850" cy="4319587"/>
          </a:xfrm>
        </p:spPr>
        <p:txBody>
          <a:bodyPr/>
          <a:lstStyle/>
          <a:p>
            <a:pPr>
              <a:buFont typeface="Arial" panose="020B0604020202020204" pitchFamily="34" charset="0"/>
              <a:buChar char="•"/>
            </a:pPr>
            <a:r>
              <a:rPr lang="de-DE" altLang="de-DE" b="1" dirty="0" smtClean="0"/>
              <a:t>Brandschutzordnung</a:t>
            </a:r>
            <a:r>
              <a:rPr lang="de-DE" altLang="de-DE" sz="1400" dirty="0" smtClean="0"/>
              <a:t> </a:t>
            </a:r>
            <a:r>
              <a:rPr lang="de-DE" altLang="de-DE" dirty="0" smtClean="0"/>
              <a:t>der FH SWF</a:t>
            </a:r>
            <a:endParaRPr lang="de-DE" altLang="de-DE" dirty="0"/>
          </a:p>
          <a:p>
            <a:pPr marL="0" indent="0">
              <a:buNone/>
            </a:pPr>
            <a:r>
              <a:rPr lang="de-DE" altLang="de-DE" dirty="0" smtClean="0"/>
              <a:t>…dient dazu, Sie bzgl. möglicher Brandgefahren zu sensibilisieren und Ihnen im Brandfall das richtige Verhalten aufzuzeigen. </a:t>
            </a:r>
          </a:p>
          <a:p>
            <a:pPr marL="0" indent="0">
              <a:buNone/>
            </a:pPr>
            <a:r>
              <a:rPr lang="de-DE" altLang="de-DE" b="1" dirty="0" smtClean="0"/>
              <a:t>Teil A </a:t>
            </a:r>
            <a:r>
              <a:rPr lang="de-DE" altLang="de-DE" dirty="0" smtClean="0"/>
              <a:t>hängt am Campus aus - bitte lesen Sie sich die Brandschutzordnung durch und beachten die Einhaltung!</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9606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3075" name="Picture 3" descr="X:\FASI\Administration AGU\Unterweisung\Studentenunterweisung\Brandschutz_A_Aushang.jpg"/>
          <p:cNvPicPr>
            <a:picLocks noChangeAspect="1" noChangeArrowheads="1"/>
          </p:cNvPicPr>
          <p:nvPr/>
        </p:nvPicPr>
        <p:blipFill rotWithShape="1">
          <a:blip r:embed="rId3">
            <a:extLst>
              <a:ext uri="{28A0092B-C50C-407E-A947-70E740481C1C}">
                <a14:useLocalDpi xmlns:a14="http://schemas.microsoft.com/office/drawing/2010/main" val="0"/>
              </a:ext>
            </a:extLst>
          </a:blip>
          <a:srcRect t="1479"/>
          <a:stretch/>
        </p:blipFill>
        <p:spPr bwMode="auto">
          <a:xfrm>
            <a:off x="295611" y="1156445"/>
            <a:ext cx="8418083" cy="5650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88410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Beachten Sie das </a:t>
            </a:r>
            <a:r>
              <a:rPr lang="de-DE" altLang="de-DE" b="1" dirty="0"/>
              <a:t>Rauchverbot</a:t>
            </a:r>
            <a:r>
              <a:rPr lang="de-DE" altLang="de-DE" dirty="0"/>
              <a:t> in den Gebäuden und das </a:t>
            </a:r>
            <a:r>
              <a:rPr lang="de-DE" altLang="de-DE" b="1" dirty="0"/>
              <a:t>Verbot von offenen </a:t>
            </a:r>
            <a:r>
              <a:rPr lang="de-DE" altLang="de-DE" b="1" dirty="0" smtClean="0"/>
              <a:t>Flammen</a:t>
            </a:r>
            <a:r>
              <a:rPr lang="de-DE" altLang="de-DE" dirty="0" smtClean="0"/>
              <a:t>!</a:t>
            </a:r>
          </a:p>
          <a:p>
            <a:pPr marL="0" indent="0">
              <a:buNone/>
              <a:defRPr/>
            </a:pPr>
            <a:endParaRPr lang="de-DE" altLang="de-DE" sz="1000" dirty="0"/>
          </a:p>
          <a:p>
            <a:pPr>
              <a:buFont typeface="Arial" panose="020B0604020202020204" pitchFamily="34" charset="0"/>
              <a:buChar char="•"/>
              <a:defRPr/>
            </a:pPr>
            <a:r>
              <a:rPr lang="de-DE" altLang="de-DE" dirty="0"/>
              <a:t>Benutzen Sie im Brandfall </a:t>
            </a:r>
            <a:r>
              <a:rPr lang="de-DE" altLang="de-DE" b="1" dirty="0"/>
              <a:t>niemals Aufzüge</a:t>
            </a:r>
            <a:r>
              <a:rPr lang="de-DE" altLang="de-DE" dirty="0"/>
              <a:t>, auch nicht wenn Sie einen akustischen Gebäuderäumungsalarm hören! Aufzüge können zur tödlichen Falle </a:t>
            </a:r>
            <a:r>
              <a:rPr lang="de-DE" altLang="de-DE" dirty="0" smtClean="0"/>
              <a:t/>
            </a:r>
            <a:br>
              <a:rPr lang="de-DE" altLang="de-DE" dirty="0" smtClean="0"/>
            </a:br>
            <a:r>
              <a:rPr lang="de-DE" altLang="de-DE" dirty="0" smtClean="0"/>
              <a:t>werden, wenn </a:t>
            </a:r>
            <a:r>
              <a:rPr lang="de-DE" altLang="de-DE" dirty="0"/>
              <a:t>sie sich mit Rauch füllen</a:t>
            </a:r>
            <a:r>
              <a:rPr lang="de-DE" altLang="de-DE" dirty="0" smtClean="0"/>
              <a:t>! (</a:t>
            </a:r>
            <a:r>
              <a:rPr lang="de-DE" altLang="de-DE" dirty="0"/>
              <a:t>Erstickungstod</a:t>
            </a:r>
            <a:r>
              <a:rPr lang="de-DE" altLang="de-DE" dirty="0" smtClean="0"/>
              <a:t>)</a:t>
            </a:r>
          </a:p>
          <a:p>
            <a:pPr marL="0" indent="0">
              <a:buNone/>
              <a:defRPr/>
            </a:pPr>
            <a:endParaRPr lang="de-DE" altLang="de-DE" sz="1000" dirty="0"/>
          </a:p>
          <a:p>
            <a:pPr>
              <a:buFont typeface="Arial" panose="020B0604020202020204" pitchFamily="34" charset="0"/>
              <a:buChar char="•"/>
              <a:defRPr/>
            </a:pPr>
            <a:r>
              <a:rPr lang="de-DE" altLang="de-DE" b="1" dirty="0"/>
              <a:t>Feuerlöscher</a:t>
            </a:r>
            <a:r>
              <a:rPr lang="de-DE" altLang="de-DE" dirty="0"/>
              <a:t> befinden sich auf jeder </a:t>
            </a:r>
            <a:r>
              <a:rPr lang="de-DE" altLang="de-DE" dirty="0" smtClean="0"/>
              <a:t>Etage.</a:t>
            </a:r>
            <a:endParaRPr lang="de-DE" altLang="de-DE" dirty="0"/>
          </a:p>
          <a:p>
            <a:pPr lvl="1">
              <a:buFont typeface="Arial" panose="020B0604020202020204" pitchFamily="34" charset="0"/>
              <a:buChar char="•"/>
              <a:defRPr/>
            </a:pPr>
            <a:r>
              <a:rPr lang="de-DE" altLang="de-DE" dirty="0" smtClean="0"/>
              <a:t>Informieren Sie </a:t>
            </a:r>
            <a:r>
              <a:rPr lang="de-DE" altLang="de-DE" dirty="0"/>
              <a:t>sich für den Notfall über die Standorte der </a:t>
            </a:r>
            <a:r>
              <a:rPr lang="de-DE" altLang="de-DE" dirty="0" smtClean="0"/>
              <a:t/>
            </a:r>
            <a:br>
              <a:rPr lang="de-DE" altLang="de-DE" dirty="0" smtClean="0"/>
            </a:br>
            <a:r>
              <a:rPr lang="de-DE" altLang="de-DE" dirty="0" smtClean="0"/>
              <a:t>Feuerlöscher am </a:t>
            </a:r>
            <a:r>
              <a:rPr lang="de-DE" altLang="de-DE" dirty="0"/>
              <a:t>Campus.</a:t>
            </a:r>
          </a:p>
          <a:p>
            <a:pPr lvl="1">
              <a:buFont typeface="Arial" panose="020B0604020202020204" pitchFamily="34" charset="0"/>
              <a:buChar char="•"/>
              <a:defRPr/>
            </a:pPr>
            <a:r>
              <a:rPr lang="de-DE" altLang="de-DE" dirty="0" smtClean="0"/>
              <a:t>Die </a:t>
            </a:r>
            <a:r>
              <a:rPr lang="de-DE" altLang="de-DE" dirty="0"/>
              <a:t>Handhabung ist auf den Feuerlöschern beschrieben</a:t>
            </a:r>
            <a:r>
              <a:rPr lang="de-DE" altLang="de-DE" dirty="0" smtClean="0"/>
              <a:t>.</a:t>
            </a:r>
            <a:r>
              <a:rPr lang="de-DE" altLang="de-DE" dirty="0"/>
              <a:t>		              </a:t>
            </a:r>
            <a:endParaRPr lang="de-DE" altLang="de-DE" dirty="0" smtClean="0"/>
          </a:p>
          <a:p>
            <a:pPr lvl="1">
              <a:buFont typeface="Arial" panose="020B0604020202020204" pitchFamily="34" charset="0"/>
              <a:buChar char="•"/>
              <a:defRPr/>
            </a:pPr>
            <a:r>
              <a:rPr lang="de-DE" altLang="de-DE" dirty="0" smtClean="0"/>
              <a:t>Verwendete </a:t>
            </a:r>
            <a:r>
              <a:rPr lang="de-DE" altLang="de-DE" dirty="0"/>
              <a:t>Feuerlöscher nicht zurück in die Halterung </a:t>
            </a:r>
            <a:r>
              <a:rPr lang="de-DE" altLang="de-DE" dirty="0" smtClean="0"/>
              <a:t/>
            </a:r>
            <a:br>
              <a:rPr lang="de-DE" altLang="de-DE" dirty="0" smtClean="0"/>
            </a:br>
            <a:r>
              <a:rPr lang="de-DE" altLang="de-DE" dirty="0" smtClean="0"/>
              <a:t>hängen, sondern </a:t>
            </a:r>
            <a:r>
              <a:rPr lang="de-DE" altLang="de-DE" dirty="0"/>
              <a:t>der Hochschule melden. (Neues </a:t>
            </a:r>
            <a:r>
              <a:rPr lang="de-DE" altLang="de-DE" dirty="0" smtClean="0"/>
              <a:t/>
            </a:r>
            <a:br>
              <a:rPr lang="de-DE" altLang="de-DE" dirty="0" smtClean="0"/>
            </a:br>
            <a:r>
              <a:rPr lang="de-DE" altLang="de-DE" dirty="0" smtClean="0"/>
              <a:t>Befüllen </a:t>
            </a:r>
            <a:r>
              <a:rPr lang="de-DE" altLang="de-DE" dirty="0"/>
              <a:t>der </a:t>
            </a:r>
            <a:r>
              <a:rPr lang="de-DE" altLang="de-DE" dirty="0" smtClean="0"/>
              <a:t>Feuerlöscher notwendig</a:t>
            </a:r>
            <a:r>
              <a:rPr lang="de-DE" altLang="de-DE" dirty="0"/>
              <a:t>)</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962"/>
          <a:stretch/>
        </p:blipFill>
        <p:spPr bwMode="auto">
          <a:xfrm>
            <a:off x="6001312" y="4820789"/>
            <a:ext cx="2714063" cy="1112255"/>
          </a:xfrm>
          <a:prstGeom prst="rect">
            <a:avLst/>
          </a:prstGeom>
          <a:noFill/>
          <a:ln w="3175" algn="ctr">
            <a:solidFill>
              <a:schemeClr val="tx1"/>
            </a:solidFill>
            <a:miter lim="800000"/>
            <a:headEnd/>
            <a:tailEnd/>
          </a:ln>
          <a:extLst>
            <a:ext uri="{909E8E84-426E-40DD-AFC4-6F175D3DCCD1}">
              <a14:hiddenFill xmlns:a14="http://schemas.microsoft.com/office/drawing/2010/main">
                <a:solidFill>
                  <a:schemeClr val="accent2"/>
                </a:solidFill>
              </a14:hiddenFill>
            </a:ext>
          </a:extLst>
        </p:spPr>
      </p:pic>
      <p:pic>
        <p:nvPicPr>
          <p:cNvPr id="6" name="Grafik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7062" y="1234282"/>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7062" y="1772165"/>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4877" y="5938741"/>
            <a:ext cx="2139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Grafik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17919" y="2596496"/>
            <a:ext cx="12969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49720" y="3346097"/>
            <a:ext cx="8651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8069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Löscheinrichtungen (z. B. Feuerlöscher, Wandhydranten) dürfen </a:t>
            </a:r>
            <a:r>
              <a:rPr lang="de-DE" altLang="de-DE" dirty="0" smtClean="0"/>
              <a:t>nicht</a:t>
            </a:r>
            <a:br>
              <a:rPr lang="de-DE" altLang="de-DE" dirty="0" smtClean="0"/>
            </a:br>
            <a:r>
              <a:rPr lang="de-DE" altLang="de-DE" dirty="0" smtClean="0"/>
              <a:t>verstellt </a:t>
            </a:r>
            <a:r>
              <a:rPr lang="de-DE" altLang="de-DE" dirty="0"/>
              <a:t>werden </a:t>
            </a:r>
            <a:r>
              <a:rPr lang="de-DE" altLang="de-DE" dirty="0" smtClean="0"/>
              <a:t>und müssen </a:t>
            </a:r>
            <a:r>
              <a:rPr lang="de-DE" altLang="de-DE" dirty="0"/>
              <a:t>jederzeit zugänglich / erreichbar </a:t>
            </a:r>
            <a:r>
              <a:rPr lang="de-DE" altLang="de-DE" dirty="0" smtClean="0"/>
              <a:t>sein.</a:t>
            </a:r>
          </a:p>
          <a:p>
            <a:pPr marL="0" indent="0">
              <a:buNone/>
              <a:defRPr/>
            </a:pPr>
            <a:endParaRPr lang="de-DE" altLang="de-DE" sz="3200" dirty="0" smtClean="0"/>
          </a:p>
          <a:p>
            <a:pPr>
              <a:buFont typeface="Arial" panose="020B0604020202020204" pitchFamily="34" charset="0"/>
              <a:buChar char="•"/>
              <a:defRPr/>
            </a:pPr>
            <a:r>
              <a:rPr lang="de-DE" altLang="de-DE" dirty="0" smtClean="0"/>
              <a:t>Fluchtwege</a:t>
            </a:r>
            <a:r>
              <a:rPr lang="de-DE" altLang="de-DE" dirty="0"/>
              <a:t>, Notausgänge und Zufahrten für die Feuerwehr müssen </a:t>
            </a:r>
            <a:r>
              <a:rPr lang="de-DE" altLang="de-DE" b="1" dirty="0"/>
              <a:t>immer</a:t>
            </a:r>
            <a:r>
              <a:rPr lang="de-DE" altLang="de-DE" dirty="0"/>
              <a:t> freigehalten </a:t>
            </a:r>
            <a:r>
              <a:rPr lang="de-DE" altLang="de-DE" dirty="0" smtClean="0"/>
              <a:t>werden.</a:t>
            </a:r>
          </a:p>
          <a:p>
            <a:pPr marL="0" indent="0">
              <a:buNone/>
              <a:defRPr/>
            </a:pPr>
            <a:endParaRPr lang="de-DE" altLang="de-DE" sz="1050" dirty="0" smtClean="0"/>
          </a:p>
          <a:p>
            <a:pPr>
              <a:buFont typeface="Arial" panose="020B0604020202020204" pitchFamily="34" charset="0"/>
              <a:buChar char="•"/>
              <a:defRPr/>
            </a:pPr>
            <a:r>
              <a:rPr lang="de-DE" altLang="de-DE" dirty="0" smtClean="0"/>
              <a:t>Brandschutztüren </a:t>
            </a:r>
            <a:r>
              <a:rPr lang="de-DE" altLang="de-DE" dirty="0"/>
              <a:t>nicht blockieren, verkeilen, festbinden </a:t>
            </a:r>
            <a:r>
              <a:rPr lang="de-DE" altLang="de-DE" dirty="0" smtClean="0"/>
              <a:t/>
            </a:r>
            <a:br>
              <a:rPr lang="de-DE" altLang="de-DE" dirty="0" smtClean="0"/>
            </a:br>
            <a:r>
              <a:rPr lang="de-DE" altLang="de-DE" dirty="0" smtClean="0"/>
              <a:t>oder </a:t>
            </a:r>
            <a:r>
              <a:rPr lang="de-DE" altLang="de-DE" dirty="0"/>
              <a:t>mit Gegenständen </a:t>
            </a:r>
            <a:r>
              <a:rPr lang="de-DE" altLang="de-DE" dirty="0" smtClean="0"/>
              <a:t>aufhalten.</a:t>
            </a:r>
          </a:p>
          <a:p>
            <a:pPr>
              <a:buFont typeface="Arial" panose="020B0604020202020204" pitchFamily="34" charset="0"/>
              <a:buChar char="•"/>
              <a:defRPr/>
            </a:pPr>
            <a:endParaRPr lang="de-DE" altLang="de-DE" dirty="0" smtClean="0"/>
          </a:p>
          <a:p>
            <a:pPr>
              <a:buFont typeface="Arial" panose="020B0604020202020204" pitchFamily="34" charset="0"/>
              <a:buChar char="•"/>
              <a:defRPr/>
            </a:pPr>
            <a:r>
              <a:rPr lang="de-DE" altLang="de-DE" dirty="0" smtClean="0"/>
              <a:t>Es </a:t>
            </a:r>
            <a:r>
              <a:rPr lang="de-DE" altLang="de-DE" dirty="0"/>
              <a:t>dürfen keine leicht entzündlichen Gegenstände in Flure / Treppenräume </a:t>
            </a:r>
            <a:r>
              <a:rPr lang="de-DE" altLang="de-DE" dirty="0" smtClean="0"/>
              <a:t>angebracht werden.</a:t>
            </a:r>
          </a:p>
          <a:p>
            <a:pPr>
              <a:buFont typeface="Arial" panose="020B0604020202020204" pitchFamily="34" charset="0"/>
              <a:buChar char="•"/>
              <a:defRPr/>
            </a:pPr>
            <a:endParaRPr lang="de-DE" altLang="de-DE" sz="1050" dirty="0" smtClean="0"/>
          </a:p>
          <a:p>
            <a:pPr>
              <a:buFont typeface="Arial" panose="020B0604020202020204" pitchFamily="34" charset="0"/>
              <a:buChar char="•"/>
              <a:defRPr/>
            </a:pPr>
            <a:r>
              <a:rPr lang="de-DE" altLang="de-DE" dirty="0" smtClean="0"/>
              <a:t>Flucht- </a:t>
            </a:r>
            <a:r>
              <a:rPr lang="de-DE" altLang="de-DE" dirty="0"/>
              <a:t>und Rettungswege dürfen z. B. nicht durch Lagerung oder Aufstellen von Möbeln / Gegenständen eingeengt </a:t>
            </a:r>
            <a:r>
              <a:rPr lang="de-DE" altLang="de-DE" dirty="0" smtClean="0"/>
              <a:t>werden.</a:t>
            </a:r>
          </a:p>
          <a:p>
            <a:pPr marL="0" indent="0">
              <a:buNone/>
              <a:defRPr/>
            </a:pPr>
            <a:endParaRPr lang="de-DE" altLang="de-DE" sz="1050" dirty="0" smtClean="0"/>
          </a:p>
          <a:p>
            <a:pPr>
              <a:buFont typeface="Arial" panose="020B0604020202020204" pitchFamily="34" charset="0"/>
              <a:buChar char="•"/>
              <a:defRPr/>
            </a:pPr>
            <a:r>
              <a:rPr lang="de-DE" altLang="de-DE" dirty="0" smtClean="0"/>
              <a:t>Defekte </a:t>
            </a:r>
            <a:r>
              <a:rPr lang="de-DE" altLang="de-DE" dirty="0"/>
              <a:t>elektrische Geräte nicht benutzen.</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X:\FASI\Administration AGU\Unterweisung\Studentenunterweisung\Hagen\IMG_00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62" b="13623"/>
          <a:stretch/>
        </p:blipFill>
        <p:spPr bwMode="auto">
          <a:xfrm>
            <a:off x="6875929" y="3147216"/>
            <a:ext cx="1790460" cy="9093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X:\FASI\Administration AGU\Unterweisung\Studentenunterweisung\IMG_00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6311" y="1326777"/>
            <a:ext cx="1510310" cy="118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3623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46075" y="1208088"/>
            <a:ext cx="8197850" cy="4750752"/>
          </a:xfrm>
        </p:spPr>
        <p:txBody>
          <a:bodyPr/>
          <a:lstStyle/>
          <a:p>
            <a:pPr>
              <a:buFont typeface="Arial" panose="020B0604020202020204" pitchFamily="34" charset="0"/>
              <a:buChar char="•"/>
              <a:defRPr/>
            </a:pPr>
            <a:r>
              <a:rPr lang="de-DE" altLang="de-DE" dirty="0" smtClean="0"/>
              <a:t>Machen Sie sich mit den </a:t>
            </a:r>
            <a:r>
              <a:rPr lang="de-DE" altLang="de-DE" b="1" dirty="0" smtClean="0"/>
              <a:t>Flucht- und Rettungswegen / Notausgängen</a:t>
            </a:r>
            <a:r>
              <a:rPr lang="de-DE" altLang="de-DE" dirty="0" smtClean="0"/>
              <a:t> am Campus vertraut.</a:t>
            </a:r>
          </a:p>
          <a:p>
            <a:pPr lvl="1">
              <a:buFont typeface="Arial" panose="020B0604020202020204" pitchFamily="34" charset="0"/>
              <a:buChar char="•"/>
              <a:defRPr/>
            </a:pPr>
            <a:r>
              <a:rPr lang="de-DE" altLang="de-DE" dirty="0" smtClean="0"/>
              <a:t>Aushang u. a. auf den Etagenfluren</a:t>
            </a:r>
          </a:p>
          <a:p>
            <a:pPr lvl="1">
              <a:buFont typeface="Arial" panose="020B0604020202020204" pitchFamily="34" charset="0"/>
              <a:buChar char="•"/>
              <a:defRPr/>
            </a:pPr>
            <a:r>
              <a:rPr lang="de-DE" altLang="de-DE" dirty="0" smtClean="0"/>
              <a:t>Merken Sie sich die schnellstmöglichen Wege aus dem Gebäude</a:t>
            </a:r>
          </a:p>
          <a:p>
            <a:pPr marL="855663" lvl="2" indent="0">
              <a:buNone/>
              <a:defRPr/>
            </a:pPr>
            <a:r>
              <a:rPr lang="de-DE" altLang="de-DE" dirty="0" smtClean="0"/>
              <a:t>              </a:t>
            </a:r>
            <a:r>
              <a:rPr lang="de-DE" altLang="de-DE" b="1" dirty="0" smtClean="0"/>
              <a:t>Lindenstraße</a:t>
            </a:r>
            <a:r>
              <a:rPr lang="de-DE" altLang="de-DE" dirty="0" smtClean="0"/>
              <a:t>			        </a:t>
            </a:r>
            <a:r>
              <a:rPr lang="de-DE" altLang="de-DE" b="1" dirty="0" smtClean="0"/>
              <a:t>Jahnstraße</a:t>
            </a:r>
            <a:endParaRPr lang="de-DE" altLang="de-DE" b="1" dirty="0"/>
          </a:p>
          <a:p>
            <a:pPr lvl="1">
              <a:buFont typeface="Arial" panose="020B0604020202020204" pitchFamily="34" charset="0"/>
              <a:buChar char="•"/>
              <a:defRPr/>
            </a:pPr>
            <a:endParaRPr lang="de-DE" altLang="de-DE" dirty="0" smtClean="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smtClean="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smtClean="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smtClean="0"/>
          </a:p>
          <a:p>
            <a:pPr marL="379413" lvl="1" indent="0">
              <a:buNone/>
              <a:defRPr/>
            </a:pPr>
            <a:endParaRPr lang="de-DE" altLang="de-DE" dirty="0" smtClean="0"/>
          </a:p>
          <a:p>
            <a:pPr marL="379413" lvl="1" indent="0">
              <a:buNone/>
              <a:defRPr/>
            </a:pPr>
            <a:endParaRPr lang="de-DE" altLang="de-DE" dirty="0"/>
          </a:p>
          <a:p>
            <a:pPr marL="379413" lvl="1" indent="0">
              <a:buNone/>
              <a:defRPr/>
            </a:pPr>
            <a:endParaRPr lang="de-DE" altLang="de-DE" sz="600" dirty="0"/>
          </a:p>
          <a:p>
            <a:pPr>
              <a:buFont typeface="Arial" panose="020B0604020202020204" pitchFamily="34" charset="0"/>
              <a:buChar char="•"/>
              <a:defRPr/>
            </a:pPr>
            <a:r>
              <a:rPr lang="de-DE" altLang="de-DE" dirty="0" smtClean="0"/>
              <a:t>Für den Notfall gibt es 2 </a:t>
            </a:r>
            <a:r>
              <a:rPr lang="de-DE" altLang="de-DE" b="1" dirty="0" smtClean="0"/>
              <a:t>Sammelplätze</a:t>
            </a:r>
            <a:r>
              <a:rPr lang="de-DE" altLang="de-DE" dirty="0" smtClean="0"/>
              <a:t> am Campus Lindenstr. und 1 </a:t>
            </a:r>
            <a:r>
              <a:rPr lang="de-DE" altLang="de-DE" b="1" dirty="0" smtClean="0"/>
              <a:t>Sammelplatz</a:t>
            </a:r>
            <a:r>
              <a:rPr lang="de-DE" altLang="de-DE" dirty="0" smtClean="0"/>
              <a:t> an der Jahnstr.</a:t>
            </a:r>
          </a:p>
          <a:p>
            <a:pPr>
              <a:buFont typeface="Wingdings" pitchFamily="2" charset="2"/>
              <a:buChar char="Ø"/>
              <a:defRPr/>
            </a:pPr>
            <a:endParaRPr lang="de-DE" altLang="de-DE" sz="1400" dirty="0"/>
          </a:p>
          <a:p>
            <a:pPr>
              <a:buFont typeface="Wingdings" pitchFamily="2" charset="2"/>
              <a:buChar char="Ø"/>
              <a:defRPr/>
            </a:pPr>
            <a:endParaRPr lang="de-DE" altLang="de-DE" sz="1400" dirty="0"/>
          </a:p>
          <a:p>
            <a:pPr>
              <a:buFont typeface="Wingdings" pitchFamily="2" charset="2"/>
              <a:buChar char="Ø"/>
              <a:defRPr/>
            </a:pPr>
            <a:endParaRPr lang="de-DE" altLang="de-DE" sz="1800" b="1" dirty="0" smtClean="0"/>
          </a:p>
        </p:txBody>
      </p:sp>
      <p:pic>
        <p:nvPicPr>
          <p:cNvPr id="17412"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906" y="1702463"/>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806" y="1699288"/>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Meschede</a:t>
            </a:r>
            <a:endParaRPr lang="de-DE" altLang="de-DE" sz="1800" b="1" dirty="0">
              <a:solidFill>
                <a:schemeClr val="bg1"/>
              </a:solidFill>
            </a:endParaRPr>
          </a:p>
        </p:txBody>
      </p:sp>
      <p:pic>
        <p:nvPicPr>
          <p:cNvPr id="1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1"/>
          <p:cNvPicPr>
            <a:picLocks noChangeAspect="1"/>
          </p:cNvPicPr>
          <p:nvPr/>
        </p:nvPicPr>
        <p:blipFill>
          <a:blip r:embed="rId6">
            <a:extLst>
              <a:ext uri="{28A0092B-C50C-407E-A947-70E740481C1C}">
                <a14:useLocalDpi xmlns:a14="http://schemas.microsoft.com/office/drawing/2010/main" val="0"/>
              </a:ext>
            </a:extLst>
          </a:blip>
          <a:srcRect l="13544" r="11372"/>
          <a:stretch>
            <a:fillRect/>
          </a:stretch>
        </p:blipFill>
        <p:spPr bwMode="auto">
          <a:xfrm>
            <a:off x="754063" y="2746375"/>
            <a:ext cx="3790950" cy="284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Grafik 1"/>
          <p:cNvPicPr>
            <a:picLocks noChangeAspect="1"/>
          </p:cNvPicPr>
          <p:nvPr/>
        </p:nvPicPr>
        <p:blipFill>
          <a:blip r:embed="rId7">
            <a:extLst>
              <a:ext uri="{28A0092B-C50C-407E-A947-70E740481C1C}">
                <a14:useLocalDpi xmlns:a14="http://schemas.microsoft.com/office/drawing/2010/main" val="0"/>
              </a:ext>
            </a:extLst>
          </a:blip>
          <a:srcRect l="16206" r="19522"/>
          <a:stretch>
            <a:fillRect/>
          </a:stretch>
        </p:blipFill>
        <p:spPr bwMode="auto">
          <a:xfrm>
            <a:off x="5146675" y="2746375"/>
            <a:ext cx="3243263" cy="284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8162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Sammelplätze - Campus Meschede, Lindenstraße</a:t>
            </a:r>
            <a:endParaRPr lang="de-DE" altLang="de-DE" sz="1800" b="1" dirty="0">
              <a:solidFill>
                <a:schemeClr val="bg1"/>
              </a:solidFill>
            </a:endParaRP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pieren 7"/>
          <p:cNvGrpSpPr>
            <a:grpSpLocks/>
          </p:cNvGrpSpPr>
          <p:nvPr/>
        </p:nvGrpSpPr>
        <p:grpSpPr bwMode="auto">
          <a:xfrm>
            <a:off x="306388" y="1534795"/>
            <a:ext cx="7877175" cy="4629150"/>
            <a:chOff x="-972614" y="3250195"/>
            <a:chExt cx="8819795" cy="5182209"/>
          </a:xfrm>
        </p:grpSpPr>
        <p:pic>
          <p:nvPicPr>
            <p:cNvPr id="1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2614" y="3250195"/>
              <a:ext cx="8819795" cy="518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hteck 14"/>
            <p:cNvSpPr/>
            <p:nvPr/>
          </p:nvSpPr>
          <p:spPr>
            <a:xfrm>
              <a:off x="-972614" y="3634062"/>
              <a:ext cx="1029153" cy="549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p>
          </p:txBody>
        </p:sp>
      </p:grpSp>
      <p:pic>
        <p:nvPicPr>
          <p:cNvPr id="16" name="Picture 2" descr="M:\S - Symbole\Rettungszeichen\erhi_e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588" y="2368233"/>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M:\S - Symbole\Rettungszeichen\erhi_e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550" y="5220970"/>
            <a:ext cx="47148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M:\S - Symbole\Rettungszeichen\erhi_e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7400" y="3636645"/>
            <a:ext cx="47148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M:\Fotos\Meschede\2016-09-26-Meschede_ Erstunterweisung\DSCN06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9563" y="4351020"/>
            <a:ext cx="11334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Gerade Verbindung mit Pfeil 19"/>
          <p:cNvCxnSpPr/>
          <p:nvPr/>
        </p:nvCxnSpPr>
        <p:spPr>
          <a:xfrm>
            <a:off x="7608888" y="4108133"/>
            <a:ext cx="887412" cy="70802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Grafik 3"/>
          <p:cNvPicPr>
            <a:picLocks noChangeAspect="1"/>
          </p:cNvPicPr>
          <p:nvPr/>
        </p:nvPicPr>
        <p:blipFill>
          <a:blip r:embed="rId7">
            <a:extLst>
              <a:ext uri="{28A0092B-C50C-407E-A947-70E740481C1C}">
                <a14:useLocalDpi xmlns:a14="http://schemas.microsoft.com/office/drawing/2010/main" val="0"/>
              </a:ext>
            </a:extLst>
          </a:blip>
          <a:srcRect l="30577" t="4388" r="7605" b="47446"/>
          <a:stretch>
            <a:fillRect/>
          </a:stretch>
        </p:blipFill>
        <p:spPr bwMode="auto">
          <a:xfrm>
            <a:off x="84138" y="1934845"/>
            <a:ext cx="116522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Gerade Verbindung mit Pfeil 21"/>
          <p:cNvCxnSpPr/>
          <p:nvPr/>
        </p:nvCxnSpPr>
        <p:spPr>
          <a:xfrm flipH="1">
            <a:off x="666750" y="2566670"/>
            <a:ext cx="985838" cy="27146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4267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Sammelplätze - Campus Meschede, Jahnstraße</a:t>
            </a:r>
            <a:endParaRPr lang="de-DE" altLang="de-DE" sz="1800" b="1" dirty="0">
              <a:solidFill>
                <a:schemeClr val="bg1"/>
              </a:solidFill>
            </a:endParaRP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3"/>
          <p:cNvSpPr>
            <a:spLocks noGrp="1" noChangeArrowheads="1"/>
          </p:cNvSpPr>
          <p:nvPr>
            <p:ph idx="1"/>
          </p:nvPr>
        </p:nvSpPr>
        <p:spPr>
          <a:xfrm>
            <a:off x="325438" y="1223963"/>
            <a:ext cx="8197850" cy="4319587"/>
          </a:xfrm>
        </p:spPr>
        <p:txBody>
          <a:bodyPr/>
          <a:lstStyle/>
          <a:p>
            <a:pPr marL="0" indent="0" algn="ctr">
              <a:buFont typeface="Wingdings" pitchFamily="2" charset="2"/>
              <a:buNone/>
              <a:defRPr/>
            </a:pPr>
            <a:r>
              <a:rPr lang="de-DE" altLang="de-DE" sz="2000" b="1" dirty="0" smtClean="0"/>
              <a:t>Parkplatz (nicht ausgeschildert!)</a:t>
            </a:r>
          </a:p>
          <a:p>
            <a:pPr marL="0" indent="0" algn="ctr">
              <a:buFont typeface="Wingdings" pitchFamily="2" charset="2"/>
              <a:buNone/>
              <a:defRPr/>
            </a:pPr>
            <a:endParaRPr lang="de-DE" altLang="de-DE" sz="2000" b="1" dirty="0" smtClean="0"/>
          </a:p>
          <a:p>
            <a:pPr marL="0" indent="0" algn="ctr">
              <a:buFont typeface="Wingdings" pitchFamily="2" charset="2"/>
              <a:buNone/>
              <a:defRPr/>
            </a:pPr>
            <a:endParaRPr lang="de-DE" altLang="de-DE" sz="2000" b="1" dirty="0" smtClean="0"/>
          </a:p>
          <a:p>
            <a:pPr marL="0" indent="0" algn="ctr">
              <a:buFont typeface="Wingdings" pitchFamily="2" charset="2"/>
              <a:buNone/>
              <a:defRPr/>
            </a:pPr>
            <a:endParaRPr lang="de-DE" altLang="de-DE" sz="2000" b="1" dirty="0" smtClean="0"/>
          </a:p>
          <a:p>
            <a:pPr marL="0" indent="0" algn="ctr">
              <a:buFont typeface="Wingdings" pitchFamily="2" charset="2"/>
              <a:buNone/>
              <a:defRPr/>
            </a:pPr>
            <a:endParaRPr lang="de-DE" altLang="de-DE" sz="2000" b="1" dirty="0" smtClean="0"/>
          </a:p>
          <a:p>
            <a:pPr marL="0" indent="0" algn="ctr">
              <a:buFont typeface="Wingdings" pitchFamily="2" charset="2"/>
              <a:buNone/>
              <a:defRPr/>
            </a:pPr>
            <a:endParaRPr lang="de-DE" altLang="de-DE" sz="2000" b="1" dirty="0" smtClean="0"/>
          </a:p>
        </p:txBody>
      </p:sp>
      <p:pic>
        <p:nvPicPr>
          <p:cNvPr id="2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9550" y="1673225"/>
            <a:ext cx="5886450" cy="481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descr="M:\S - Symbole\Rettungszeichen\erhi_e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25" y="3421063"/>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8137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feld 2"/>
          <p:cNvSpPr txBox="1">
            <a:spLocks noChangeArrowheads="1"/>
          </p:cNvSpPr>
          <p:nvPr/>
        </p:nvSpPr>
        <p:spPr bwMode="auto">
          <a:xfrm>
            <a:off x="681038" y="2293675"/>
            <a:ext cx="4003675" cy="52322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b="1" dirty="0">
                <a:solidFill>
                  <a:schemeClr val="tx1"/>
                </a:solidFill>
              </a:rPr>
              <a:t>2 Möglichkeiten, einen Brand eigenständig bei der Feuerwehr zu </a:t>
            </a:r>
            <a:r>
              <a:rPr lang="de-DE" altLang="de-DE" sz="1400" b="1" dirty="0" smtClean="0">
                <a:solidFill>
                  <a:schemeClr val="tx1"/>
                </a:solidFill>
              </a:rPr>
              <a:t>melden</a:t>
            </a:r>
            <a:endParaRPr lang="de-DE" altLang="de-DE" sz="1400" b="1" dirty="0">
              <a:solidFill>
                <a:schemeClr val="tx1"/>
              </a:solidFill>
            </a:endParaRPr>
          </a:p>
        </p:txBody>
      </p:sp>
      <p:sp>
        <p:nvSpPr>
          <p:cNvPr id="22532" name="Textfeld 6"/>
          <p:cNvSpPr txBox="1">
            <a:spLocks noChangeArrowheads="1"/>
          </p:cNvSpPr>
          <p:nvPr/>
        </p:nvSpPr>
        <p:spPr bwMode="auto">
          <a:xfrm>
            <a:off x="681038" y="2947725"/>
            <a:ext cx="16430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Notruf wählen</a:t>
            </a:r>
          </a:p>
          <a:p>
            <a:r>
              <a:rPr lang="de-DE" altLang="de-DE" sz="1000">
                <a:solidFill>
                  <a:schemeClr val="tx1"/>
                </a:solidFill>
              </a:rPr>
              <a:t>(Meldung bei Feuerwehr)</a:t>
            </a:r>
            <a:r>
              <a:rPr lang="de-DE" altLang="de-DE" sz="1200" b="1">
                <a:solidFill>
                  <a:schemeClr val="tx1"/>
                </a:solidFill>
              </a:rPr>
              <a:t> </a:t>
            </a:r>
          </a:p>
        </p:txBody>
      </p:sp>
      <p:sp>
        <p:nvSpPr>
          <p:cNvPr id="22533" name="Textfeld 7"/>
          <p:cNvSpPr txBox="1">
            <a:spLocks noChangeArrowheads="1"/>
          </p:cNvSpPr>
          <p:nvPr/>
        </p:nvSpPr>
        <p:spPr bwMode="auto">
          <a:xfrm>
            <a:off x="3140075" y="2946138"/>
            <a:ext cx="1544638"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Handfeuermelder betätigen </a:t>
            </a:r>
          </a:p>
        </p:txBody>
      </p:sp>
      <p:cxnSp>
        <p:nvCxnSpPr>
          <p:cNvPr id="22534" name="Gerade Verbindung 9"/>
          <p:cNvCxnSpPr>
            <a:cxnSpLocks noChangeShapeType="1"/>
          </p:cNvCxnSpPr>
          <p:nvPr/>
        </p:nvCxnSpPr>
        <p:spPr bwMode="auto">
          <a:xfrm>
            <a:off x="1590675"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5" name="Gerade Verbindung 12"/>
          <p:cNvCxnSpPr>
            <a:cxnSpLocks noChangeShapeType="1"/>
          </p:cNvCxnSpPr>
          <p:nvPr/>
        </p:nvCxnSpPr>
        <p:spPr bwMode="auto">
          <a:xfrm>
            <a:off x="3848100"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6" name="Textfeld 14"/>
          <p:cNvSpPr txBox="1">
            <a:spLocks noChangeArrowheads="1"/>
          </p:cNvSpPr>
          <p:nvPr/>
        </p:nvSpPr>
        <p:spPr bwMode="auto">
          <a:xfrm>
            <a:off x="681038" y="3408660"/>
            <a:ext cx="1643062" cy="1323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smtClean="0">
                <a:solidFill>
                  <a:schemeClr val="tx1"/>
                </a:solidFill>
              </a:rPr>
              <a:t>Mobil</a:t>
            </a:r>
            <a:r>
              <a:rPr lang="de-DE" altLang="de-DE" sz="1000" b="1" dirty="0">
                <a:solidFill>
                  <a:schemeClr val="tx1"/>
                </a:solidFill>
              </a:rPr>
              <a:t>:    </a:t>
            </a:r>
            <a:r>
              <a:rPr lang="de-DE" altLang="de-DE" sz="1000" b="1" dirty="0">
                <a:solidFill>
                  <a:srgbClr val="C00000"/>
                </a:solidFill>
              </a:rPr>
              <a:t>112</a:t>
            </a:r>
          </a:p>
          <a:p>
            <a:pPr algn="l"/>
            <a:r>
              <a:rPr lang="de-DE" altLang="de-DE" sz="1000" b="1" dirty="0" smtClean="0">
                <a:solidFill>
                  <a:schemeClr val="tx1"/>
                </a:solidFill>
              </a:rPr>
              <a:t>Tel</a:t>
            </a:r>
            <a:r>
              <a:rPr lang="de-DE" altLang="de-DE" sz="1000" b="1" dirty="0">
                <a:solidFill>
                  <a:schemeClr val="tx1"/>
                </a:solidFill>
              </a:rPr>
              <a:t>.    </a:t>
            </a:r>
            <a:r>
              <a:rPr lang="de-DE" altLang="de-DE" sz="1000" b="1" dirty="0">
                <a:solidFill>
                  <a:srgbClr val="C00000"/>
                </a:solidFill>
              </a:rPr>
              <a:t>(0)112</a:t>
            </a:r>
          </a:p>
          <a:p>
            <a:pPr algn="l"/>
            <a:r>
              <a:rPr lang="de-DE" altLang="de-DE" sz="1000" b="1" dirty="0">
                <a:solidFill>
                  <a:srgbClr val="C00000"/>
                </a:solidFill>
              </a:rPr>
              <a:t>Wer </a:t>
            </a:r>
            <a:r>
              <a:rPr lang="de-DE" altLang="de-DE" sz="1000" dirty="0">
                <a:solidFill>
                  <a:schemeClr val="tx1"/>
                </a:solidFill>
              </a:rPr>
              <a:t>meldet sich?</a:t>
            </a:r>
          </a:p>
          <a:p>
            <a:pPr algn="l"/>
            <a:r>
              <a:rPr lang="de-DE" altLang="de-DE" sz="1000" b="1" dirty="0">
                <a:solidFill>
                  <a:srgbClr val="C00000"/>
                </a:solidFill>
              </a:rPr>
              <a:t>Was</a:t>
            </a:r>
            <a:r>
              <a:rPr lang="de-DE" altLang="de-DE" sz="1000" b="1" dirty="0">
                <a:solidFill>
                  <a:schemeClr val="tx1"/>
                </a:solidFill>
              </a:rPr>
              <a:t> </a:t>
            </a:r>
            <a:r>
              <a:rPr lang="de-DE" altLang="de-DE" sz="1000" dirty="0">
                <a:solidFill>
                  <a:schemeClr val="tx1"/>
                </a:solidFill>
              </a:rPr>
              <a:t>ist passiert?</a:t>
            </a:r>
          </a:p>
          <a:p>
            <a:pPr algn="l"/>
            <a:r>
              <a:rPr lang="de-DE" altLang="de-DE" sz="1000" b="1" dirty="0">
                <a:solidFill>
                  <a:srgbClr val="C00000"/>
                </a:solidFill>
              </a:rPr>
              <a:t>Wo</a:t>
            </a:r>
            <a:r>
              <a:rPr lang="de-DE" altLang="de-DE" sz="1000" b="1" dirty="0">
                <a:solidFill>
                  <a:schemeClr val="tx1"/>
                </a:solidFill>
              </a:rPr>
              <a:t> </a:t>
            </a:r>
            <a:r>
              <a:rPr lang="de-DE" altLang="de-DE" sz="1000" dirty="0">
                <a:solidFill>
                  <a:schemeClr val="tx1"/>
                </a:solidFill>
              </a:rPr>
              <a:t>liegt der Brandort?</a:t>
            </a:r>
          </a:p>
          <a:p>
            <a:pPr algn="l"/>
            <a:r>
              <a:rPr lang="de-DE" altLang="de-DE" sz="1000" b="1" dirty="0">
                <a:solidFill>
                  <a:srgbClr val="C00000"/>
                </a:solidFill>
              </a:rPr>
              <a:t>Wie</a:t>
            </a:r>
            <a:r>
              <a:rPr lang="de-DE" altLang="de-DE" sz="1000" b="1" dirty="0">
                <a:solidFill>
                  <a:schemeClr val="tx1"/>
                </a:solidFill>
              </a:rPr>
              <a:t> </a:t>
            </a:r>
            <a:r>
              <a:rPr lang="de-DE" altLang="de-DE" sz="1000" dirty="0">
                <a:solidFill>
                  <a:schemeClr val="tx1"/>
                </a:solidFill>
              </a:rPr>
              <a:t>ist die Situation?</a:t>
            </a:r>
          </a:p>
          <a:p>
            <a:pPr algn="l"/>
            <a:r>
              <a:rPr lang="de-DE" altLang="de-DE" sz="1000" b="1" dirty="0">
                <a:solidFill>
                  <a:srgbClr val="C00000"/>
                </a:solidFill>
              </a:rPr>
              <a:t>Wie viele </a:t>
            </a:r>
            <a:r>
              <a:rPr lang="de-DE" altLang="de-DE" sz="1000" dirty="0">
                <a:solidFill>
                  <a:schemeClr val="tx1"/>
                </a:solidFill>
              </a:rPr>
              <a:t>Verletzte?</a:t>
            </a:r>
          </a:p>
          <a:p>
            <a:pPr algn="l"/>
            <a:r>
              <a:rPr lang="de-DE" altLang="de-DE" sz="1000" b="1" dirty="0">
                <a:solidFill>
                  <a:srgbClr val="C00000"/>
                </a:solidFill>
              </a:rPr>
              <a:t>Warten auf Rückfragen!</a:t>
            </a:r>
          </a:p>
        </p:txBody>
      </p:sp>
      <p:sp>
        <p:nvSpPr>
          <p:cNvPr id="22537" name="Textfeld 19"/>
          <p:cNvSpPr txBox="1">
            <a:spLocks noChangeArrowheads="1"/>
          </p:cNvSpPr>
          <p:nvPr/>
        </p:nvSpPr>
        <p:spPr bwMode="auto">
          <a:xfrm>
            <a:off x="3140075" y="3408660"/>
            <a:ext cx="1539875" cy="20939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a:solidFill>
                  <a:schemeClr val="tx1"/>
                </a:solidFill>
              </a:rPr>
              <a:t>Scheibe vorsichtig einschlagen und Knopf tief drücken:</a:t>
            </a:r>
          </a:p>
          <a:p>
            <a:pPr algn="l"/>
            <a:endParaRPr lang="de-DE" altLang="de-DE" sz="1000" b="1">
              <a:solidFill>
                <a:schemeClr val="tx1"/>
              </a:solidFill>
            </a:endParaRPr>
          </a:p>
          <a:p>
            <a:pPr algn="l"/>
            <a:endParaRPr lang="de-DE" altLang="de-DE" sz="1000" b="1">
              <a:solidFill>
                <a:schemeClr val="tx1"/>
              </a:solidFill>
            </a:endParaRPr>
          </a:p>
          <a:p>
            <a:pPr algn="l"/>
            <a:endParaRPr lang="de-DE" altLang="de-DE" sz="1000" b="1">
              <a:solidFill>
                <a:schemeClr val="tx1"/>
              </a:solidFill>
            </a:endParaRPr>
          </a:p>
          <a:p>
            <a:pPr algn="l"/>
            <a:endParaRPr lang="de-DE" altLang="de-DE" sz="1000" b="1">
              <a:solidFill>
                <a:schemeClr val="tx1"/>
              </a:solidFill>
            </a:endParaRPr>
          </a:p>
          <a:p>
            <a:pPr algn="l"/>
            <a:endParaRPr lang="de-DE" altLang="de-DE" sz="1000" b="1">
              <a:solidFill>
                <a:schemeClr val="tx1"/>
              </a:solidFill>
            </a:endParaRPr>
          </a:p>
          <a:p>
            <a:pPr algn="l"/>
            <a:endParaRPr lang="de-DE" altLang="de-DE" sz="1000" b="1">
              <a:solidFill>
                <a:schemeClr val="tx1"/>
              </a:solidFill>
            </a:endParaRPr>
          </a:p>
          <a:p>
            <a:r>
              <a:rPr lang="de-DE" altLang="de-DE" sz="1000" b="1">
                <a:solidFill>
                  <a:srgbClr val="C00000"/>
                </a:solidFill>
              </a:rPr>
              <a:t>Akustisches Alarmsignal </a:t>
            </a:r>
            <a:r>
              <a:rPr lang="de-DE" altLang="de-DE" sz="1000" b="1">
                <a:solidFill>
                  <a:schemeClr val="tx1"/>
                </a:solidFill>
              </a:rPr>
              <a:t>ertönt im Gebäude!</a:t>
            </a:r>
          </a:p>
          <a:p>
            <a:pPr algn="l"/>
            <a:endParaRPr lang="de-DE" altLang="de-DE" sz="1000" b="1">
              <a:solidFill>
                <a:srgbClr val="C00000"/>
              </a:solidFill>
            </a:endParaRPr>
          </a:p>
        </p:txBody>
      </p:sp>
      <p:pic>
        <p:nvPicPr>
          <p:cNvPr id="22538" name="Inhaltsplatzhalter 2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59175" y="3979600"/>
            <a:ext cx="706438" cy="720725"/>
          </a:xfrm>
        </p:spPr>
      </p:pic>
      <p:sp>
        <p:nvSpPr>
          <p:cNvPr id="22540" name="Textfeld 22"/>
          <p:cNvSpPr txBox="1">
            <a:spLocks noChangeArrowheads="1"/>
          </p:cNvSpPr>
          <p:nvPr/>
        </p:nvSpPr>
        <p:spPr bwMode="auto">
          <a:xfrm>
            <a:off x="681038" y="1373653"/>
            <a:ext cx="7750175" cy="646331"/>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a:solidFill>
                  <a:srgbClr val="C00000"/>
                </a:solidFill>
              </a:rPr>
              <a:t>Bewahren Sie Ruhe und melden Sie einen Brand / eine Gefahrensituation stets den Beschäftigten der Hochschule!</a:t>
            </a:r>
          </a:p>
        </p:txBody>
      </p:sp>
      <p:sp>
        <p:nvSpPr>
          <p:cNvPr id="22541" name="Textfeld 15360"/>
          <p:cNvSpPr txBox="1">
            <a:spLocks noChangeArrowheads="1"/>
          </p:cNvSpPr>
          <p:nvPr/>
        </p:nvSpPr>
        <p:spPr bwMode="auto">
          <a:xfrm>
            <a:off x="4838700" y="2289920"/>
            <a:ext cx="3592513" cy="120015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dirty="0" smtClean="0">
                <a:solidFill>
                  <a:schemeClr val="tx1"/>
                </a:solidFill>
                <a:sym typeface="Wingdings" pitchFamily="2" charset="2"/>
              </a:rPr>
              <a:t> Löschversuche </a:t>
            </a:r>
            <a:r>
              <a:rPr lang="de-DE" altLang="de-DE" sz="1200" dirty="0">
                <a:solidFill>
                  <a:schemeClr val="tx1"/>
                </a:solidFill>
                <a:sym typeface="Wingdings" pitchFamily="2" charset="2"/>
              </a:rPr>
              <a:t>eines </a:t>
            </a:r>
            <a:r>
              <a:rPr lang="de-DE" altLang="de-DE" sz="1200" dirty="0" smtClean="0">
                <a:solidFill>
                  <a:schemeClr val="tx1"/>
                </a:solidFill>
                <a:sym typeface="Wingdings" pitchFamily="2" charset="2"/>
              </a:rPr>
              <a:t>Entstehungsbrandes nur </a:t>
            </a:r>
            <a:r>
              <a:rPr lang="de-DE" altLang="de-DE" sz="1200" dirty="0">
                <a:solidFill>
                  <a:schemeClr val="tx1"/>
                </a:solidFill>
                <a:sym typeface="Wingdings" pitchFamily="2" charset="2"/>
              </a:rPr>
              <a:t>unternehmen, wenn Sie sich selbst nicht gefährden.  </a:t>
            </a:r>
            <a:r>
              <a:rPr lang="de-DE" altLang="de-DE" sz="1200" b="1" dirty="0">
                <a:solidFill>
                  <a:schemeClr val="tx1"/>
                </a:solidFill>
                <a:sym typeface="Wingdings" pitchFamily="2" charset="2"/>
              </a:rPr>
              <a:t>Menschenrettung geht vor Brandbekämpfung!!!</a:t>
            </a:r>
          </a:p>
          <a:p>
            <a:pPr algn="l"/>
            <a:r>
              <a:rPr lang="de-DE" altLang="de-DE" sz="1200" dirty="0">
                <a:solidFill>
                  <a:schemeClr val="tx1"/>
                </a:solidFill>
                <a:sym typeface="Wingdings" pitchFamily="2" charset="2"/>
              </a:rPr>
              <a:t>Bringen Sie sich und andere in Sicherheit durch das Aufsuchen der (</a:t>
            </a:r>
            <a:r>
              <a:rPr lang="de-DE" altLang="de-DE" sz="1200" dirty="0" smtClean="0">
                <a:solidFill>
                  <a:schemeClr val="tx1"/>
                </a:solidFill>
                <a:sym typeface="Wingdings" pitchFamily="2" charset="2"/>
              </a:rPr>
              <a:t>Sammelplätze) der </a:t>
            </a:r>
            <a:r>
              <a:rPr lang="de-DE" altLang="de-DE" sz="1200" dirty="0">
                <a:solidFill>
                  <a:schemeClr val="tx1"/>
                </a:solidFill>
                <a:sym typeface="Wingdings" pitchFamily="2" charset="2"/>
              </a:rPr>
              <a:t>FH SWF!</a:t>
            </a:r>
            <a:endParaRPr lang="de-DE" altLang="de-DE" sz="1200" dirty="0">
              <a:solidFill>
                <a:schemeClr val="tx1"/>
              </a:solidFill>
            </a:endParaRPr>
          </a:p>
        </p:txBody>
      </p:sp>
      <p:sp>
        <p:nvSpPr>
          <p:cNvPr id="22542" name="Textfeld 37"/>
          <p:cNvSpPr txBox="1">
            <a:spLocks noChangeArrowheads="1"/>
          </p:cNvSpPr>
          <p:nvPr/>
        </p:nvSpPr>
        <p:spPr bwMode="auto">
          <a:xfrm>
            <a:off x="4838700" y="3623420"/>
            <a:ext cx="3592513" cy="2431435"/>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u="sng" dirty="0">
                <a:solidFill>
                  <a:schemeClr val="tx1"/>
                </a:solidFill>
              </a:rPr>
              <a:t>Hinweis: </a:t>
            </a:r>
            <a:r>
              <a:rPr lang="de-DE" altLang="de-DE" sz="1200" dirty="0">
                <a:solidFill>
                  <a:schemeClr val="tx1"/>
                </a:solidFill>
              </a:rPr>
              <a:t>Die Fachhochschule Südwestfalen verfügt über </a:t>
            </a:r>
            <a:r>
              <a:rPr lang="de-DE" altLang="de-DE" sz="1200" dirty="0">
                <a:solidFill>
                  <a:srgbClr val="C00000"/>
                </a:solidFill>
              </a:rPr>
              <a:t>Brandschutz- und </a:t>
            </a:r>
            <a:r>
              <a:rPr lang="de-DE" altLang="de-DE" sz="1200" dirty="0" smtClean="0">
                <a:solidFill>
                  <a:srgbClr val="C00000"/>
                </a:solidFill>
              </a:rPr>
              <a:t>Evakuierungshelferinnen/-helfer</a:t>
            </a:r>
            <a:endParaRPr lang="de-DE" altLang="de-DE" sz="1200" dirty="0">
              <a:solidFill>
                <a:srgbClr val="C00000"/>
              </a:solidFill>
            </a:endParaRPr>
          </a:p>
          <a:p>
            <a:pPr algn="l"/>
            <a:endParaRPr lang="de-DE" altLang="de-DE" sz="800" dirty="0">
              <a:solidFill>
                <a:schemeClr val="tx1"/>
              </a:solidFill>
            </a:endParaRPr>
          </a:p>
          <a:p>
            <a:pPr algn="l"/>
            <a:r>
              <a:rPr lang="de-DE" altLang="de-DE" sz="1200" dirty="0" smtClean="0">
                <a:solidFill>
                  <a:schemeClr val="tx1"/>
                </a:solidFill>
                <a:sym typeface="Wingdings" pitchFamily="2" charset="2"/>
              </a:rPr>
              <a:t> sind </a:t>
            </a:r>
            <a:r>
              <a:rPr lang="de-DE" altLang="de-DE" sz="1200" dirty="0">
                <a:solidFill>
                  <a:schemeClr val="tx1"/>
                </a:solidFill>
                <a:sym typeface="Wingdings" pitchFamily="2" charset="2"/>
              </a:rPr>
              <a:t>im Umgang mit Feuerlöschern geschult und unterstützen bei der sicheren Räumung eines Gebäudes.</a:t>
            </a:r>
          </a:p>
          <a:p>
            <a:pPr algn="l"/>
            <a:r>
              <a:rPr lang="de-DE" altLang="de-DE" sz="1200" dirty="0">
                <a:solidFill>
                  <a:schemeClr val="tx1"/>
                </a:solidFill>
                <a:sym typeface="Wingdings" pitchFamily="2" charset="2"/>
              </a:rPr>
              <a:t>Befolgen Sie die Anweisungen!</a:t>
            </a:r>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p:txBody>
      </p:sp>
      <p:pic>
        <p:nvPicPr>
          <p:cNvPr id="22543" name="Grafik 153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3555" y="4768772"/>
            <a:ext cx="6286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a:solidFill>
                  <a:schemeClr val="bg1"/>
                </a:solidFill>
              </a:rPr>
              <a:t>Sicheres Verhalten im Brand- /</a:t>
            </a:r>
            <a:r>
              <a:rPr lang="de-DE" altLang="de-DE" sz="1800" b="1" dirty="0" smtClean="0">
                <a:solidFill>
                  <a:schemeClr val="bg1"/>
                </a:solidFill>
              </a:rPr>
              <a:t>Gefahrenfall - Lindenstraße</a:t>
            </a:r>
            <a:endParaRPr lang="de-DE" altLang="de-DE" sz="1800" b="1" dirty="0">
              <a:solidFill>
                <a:schemeClr val="bg1"/>
              </a:solidFill>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53546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feld 2"/>
          <p:cNvSpPr txBox="1">
            <a:spLocks noChangeArrowheads="1"/>
          </p:cNvSpPr>
          <p:nvPr/>
        </p:nvSpPr>
        <p:spPr bwMode="auto">
          <a:xfrm>
            <a:off x="681038" y="2293675"/>
            <a:ext cx="4003675" cy="52322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b="1" dirty="0">
                <a:solidFill>
                  <a:schemeClr val="tx1"/>
                </a:solidFill>
              </a:rPr>
              <a:t>1</a:t>
            </a:r>
            <a:r>
              <a:rPr lang="de-DE" altLang="de-DE" sz="1400" b="1" dirty="0" smtClean="0">
                <a:solidFill>
                  <a:schemeClr val="tx1"/>
                </a:solidFill>
              </a:rPr>
              <a:t> Möglichkeit, </a:t>
            </a:r>
            <a:r>
              <a:rPr lang="de-DE" altLang="de-DE" sz="1400" b="1" dirty="0">
                <a:solidFill>
                  <a:schemeClr val="tx1"/>
                </a:solidFill>
              </a:rPr>
              <a:t>einen Brand eigenständig bei der Feuerwehr zu </a:t>
            </a:r>
            <a:r>
              <a:rPr lang="de-DE" altLang="de-DE" sz="1400" b="1" dirty="0" smtClean="0">
                <a:solidFill>
                  <a:schemeClr val="tx1"/>
                </a:solidFill>
              </a:rPr>
              <a:t>melden</a:t>
            </a:r>
            <a:endParaRPr lang="de-DE" altLang="de-DE" sz="1400" b="1" dirty="0">
              <a:solidFill>
                <a:schemeClr val="tx1"/>
              </a:solidFill>
            </a:endParaRPr>
          </a:p>
        </p:txBody>
      </p:sp>
      <p:sp>
        <p:nvSpPr>
          <p:cNvPr id="22532" name="Textfeld 6"/>
          <p:cNvSpPr txBox="1">
            <a:spLocks noChangeArrowheads="1"/>
          </p:cNvSpPr>
          <p:nvPr/>
        </p:nvSpPr>
        <p:spPr bwMode="auto">
          <a:xfrm>
            <a:off x="1861344" y="2947725"/>
            <a:ext cx="16430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Notruf wählen</a:t>
            </a:r>
          </a:p>
          <a:p>
            <a:r>
              <a:rPr lang="de-DE" altLang="de-DE" sz="1000">
                <a:solidFill>
                  <a:schemeClr val="tx1"/>
                </a:solidFill>
              </a:rPr>
              <a:t>(Meldung bei Feuerwehr)</a:t>
            </a:r>
            <a:r>
              <a:rPr lang="de-DE" altLang="de-DE" sz="1200" b="1">
                <a:solidFill>
                  <a:schemeClr val="tx1"/>
                </a:solidFill>
              </a:rPr>
              <a:t> </a:t>
            </a:r>
          </a:p>
        </p:txBody>
      </p:sp>
      <p:cxnSp>
        <p:nvCxnSpPr>
          <p:cNvPr id="22534" name="Gerade Verbindung 9"/>
          <p:cNvCxnSpPr>
            <a:cxnSpLocks noChangeShapeType="1"/>
          </p:cNvCxnSpPr>
          <p:nvPr/>
        </p:nvCxnSpPr>
        <p:spPr bwMode="auto">
          <a:xfrm>
            <a:off x="2770981"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6" name="Textfeld 14"/>
          <p:cNvSpPr txBox="1">
            <a:spLocks noChangeArrowheads="1"/>
          </p:cNvSpPr>
          <p:nvPr/>
        </p:nvSpPr>
        <p:spPr bwMode="auto">
          <a:xfrm>
            <a:off x="1861344" y="3408660"/>
            <a:ext cx="1643062" cy="1323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smtClean="0">
                <a:solidFill>
                  <a:schemeClr val="tx1"/>
                </a:solidFill>
              </a:rPr>
              <a:t>Mobil</a:t>
            </a:r>
            <a:r>
              <a:rPr lang="de-DE" altLang="de-DE" sz="1000" b="1" dirty="0">
                <a:solidFill>
                  <a:schemeClr val="tx1"/>
                </a:solidFill>
              </a:rPr>
              <a:t>:    </a:t>
            </a:r>
            <a:r>
              <a:rPr lang="de-DE" altLang="de-DE" sz="1000" b="1" dirty="0">
                <a:solidFill>
                  <a:srgbClr val="C00000"/>
                </a:solidFill>
              </a:rPr>
              <a:t>112</a:t>
            </a:r>
          </a:p>
          <a:p>
            <a:pPr algn="l"/>
            <a:r>
              <a:rPr lang="de-DE" altLang="de-DE" sz="1000" b="1" dirty="0" smtClean="0">
                <a:solidFill>
                  <a:schemeClr val="tx1"/>
                </a:solidFill>
              </a:rPr>
              <a:t>Tel</a:t>
            </a:r>
            <a:r>
              <a:rPr lang="de-DE" altLang="de-DE" sz="1000" b="1" dirty="0">
                <a:solidFill>
                  <a:schemeClr val="tx1"/>
                </a:solidFill>
              </a:rPr>
              <a:t>.    </a:t>
            </a:r>
            <a:r>
              <a:rPr lang="de-DE" altLang="de-DE" sz="1000" b="1" dirty="0">
                <a:solidFill>
                  <a:srgbClr val="C00000"/>
                </a:solidFill>
              </a:rPr>
              <a:t>(0)112</a:t>
            </a:r>
          </a:p>
          <a:p>
            <a:pPr algn="l"/>
            <a:r>
              <a:rPr lang="de-DE" altLang="de-DE" sz="1000" b="1" dirty="0">
                <a:solidFill>
                  <a:srgbClr val="C00000"/>
                </a:solidFill>
              </a:rPr>
              <a:t>Wer </a:t>
            </a:r>
            <a:r>
              <a:rPr lang="de-DE" altLang="de-DE" sz="1000" dirty="0">
                <a:solidFill>
                  <a:schemeClr val="tx1"/>
                </a:solidFill>
              </a:rPr>
              <a:t>meldet sich?</a:t>
            </a:r>
          </a:p>
          <a:p>
            <a:pPr algn="l"/>
            <a:r>
              <a:rPr lang="de-DE" altLang="de-DE" sz="1000" b="1" dirty="0">
                <a:solidFill>
                  <a:srgbClr val="C00000"/>
                </a:solidFill>
              </a:rPr>
              <a:t>Was</a:t>
            </a:r>
            <a:r>
              <a:rPr lang="de-DE" altLang="de-DE" sz="1000" b="1" dirty="0">
                <a:solidFill>
                  <a:schemeClr val="tx1"/>
                </a:solidFill>
              </a:rPr>
              <a:t> </a:t>
            </a:r>
            <a:r>
              <a:rPr lang="de-DE" altLang="de-DE" sz="1000" dirty="0">
                <a:solidFill>
                  <a:schemeClr val="tx1"/>
                </a:solidFill>
              </a:rPr>
              <a:t>ist passiert?</a:t>
            </a:r>
          </a:p>
          <a:p>
            <a:pPr algn="l"/>
            <a:r>
              <a:rPr lang="de-DE" altLang="de-DE" sz="1000" b="1" dirty="0">
                <a:solidFill>
                  <a:srgbClr val="C00000"/>
                </a:solidFill>
              </a:rPr>
              <a:t>Wo</a:t>
            </a:r>
            <a:r>
              <a:rPr lang="de-DE" altLang="de-DE" sz="1000" b="1" dirty="0">
                <a:solidFill>
                  <a:schemeClr val="tx1"/>
                </a:solidFill>
              </a:rPr>
              <a:t> </a:t>
            </a:r>
            <a:r>
              <a:rPr lang="de-DE" altLang="de-DE" sz="1000" dirty="0">
                <a:solidFill>
                  <a:schemeClr val="tx1"/>
                </a:solidFill>
              </a:rPr>
              <a:t>liegt der Brandort?</a:t>
            </a:r>
          </a:p>
          <a:p>
            <a:pPr algn="l"/>
            <a:r>
              <a:rPr lang="de-DE" altLang="de-DE" sz="1000" b="1" dirty="0">
                <a:solidFill>
                  <a:srgbClr val="C00000"/>
                </a:solidFill>
              </a:rPr>
              <a:t>Wie</a:t>
            </a:r>
            <a:r>
              <a:rPr lang="de-DE" altLang="de-DE" sz="1000" b="1" dirty="0">
                <a:solidFill>
                  <a:schemeClr val="tx1"/>
                </a:solidFill>
              </a:rPr>
              <a:t> </a:t>
            </a:r>
            <a:r>
              <a:rPr lang="de-DE" altLang="de-DE" sz="1000" dirty="0">
                <a:solidFill>
                  <a:schemeClr val="tx1"/>
                </a:solidFill>
              </a:rPr>
              <a:t>ist die Situation?</a:t>
            </a:r>
          </a:p>
          <a:p>
            <a:pPr algn="l"/>
            <a:r>
              <a:rPr lang="de-DE" altLang="de-DE" sz="1000" b="1" dirty="0">
                <a:solidFill>
                  <a:srgbClr val="C00000"/>
                </a:solidFill>
              </a:rPr>
              <a:t>Wie viele </a:t>
            </a:r>
            <a:r>
              <a:rPr lang="de-DE" altLang="de-DE" sz="1000" dirty="0">
                <a:solidFill>
                  <a:schemeClr val="tx1"/>
                </a:solidFill>
              </a:rPr>
              <a:t>Verletzte?</a:t>
            </a:r>
          </a:p>
          <a:p>
            <a:pPr algn="l"/>
            <a:r>
              <a:rPr lang="de-DE" altLang="de-DE" sz="1000" b="1" dirty="0">
                <a:solidFill>
                  <a:srgbClr val="C00000"/>
                </a:solidFill>
              </a:rPr>
              <a:t>Warten auf Rückfragen!</a:t>
            </a:r>
          </a:p>
        </p:txBody>
      </p:sp>
      <p:sp>
        <p:nvSpPr>
          <p:cNvPr id="22540" name="Textfeld 22"/>
          <p:cNvSpPr txBox="1">
            <a:spLocks noChangeArrowheads="1"/>
          </p:cNvSpPr>
          <p:nvPr/>
        </p:nvSpPr>
        <p:spPr bwMode="auto">
          <a:xfrm>
            <a:off x="681038" y="1373653"/>
            <a:ext cx="7750175" cy="646331"/>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a:solidFill>
                  <a:srgbClr val="C00000"/>
                </a:solidFill>
              </a:rPr>
              <a:t>Bewahren Sie Ruhe und melden Sie einen Brand / eine Gefahrensituation stets den Beschäftigten der Hochschule!</a:t>
            </a:r>
          </a:p>
        </p:txBody>
      </p:sp>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a:solidFill>
                  <a:schemeClr val="bg1"/>
                </a:solidFill>
              </a:rPr>
              <a:t>Sicheres Verhalten im Brand- /</a:t>
            </a:r>
            <a:r>
              <a:rPr lang="de-DE" altLang="de-DE" sz="1800" b="1" dirty="0" smtClean="0">
                <a:solidFill>
                  <a:schemeClr val="bg1"/>
                </a:solidFill>
              </a:rPr>
              <a:t>Gefahrenfall – Jahnstraße</a:t>
            </a:r>
            <a:endParaRPr lang="de-DE" altLang="de-DE" sz="1800" b="1" dirty="0">
              <a:solidFill>
                <a:schemeClr val="bg1"/>
              </a:solidFill>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4166965" y="3408660"/>
            <a:ext cx="4572000" cy="2308324"/>
          </a:xfrm>
          <a:prstGeom prst="rect">
            <a:avLst/>
          </a:prstGeom>
          <a:ln>
            <a:solidFill>
              <a:schemeClr val="tx1"/>
            </a:solidFill>
            <a:prstDash val="solid"/>
          </a:ln>
        </p:spPr>
        <p:txBody>
          <a:bodyPr>
            <a:spAutoFit/>
          </a:bodyPr>
          <a:lstStyle/>
          <a:p>
            <a:pPr lvl="0" algn="l"/>
            <a:r>
              <a:rPr lang="de-DE" altLang="de-DE" sz="1200" b="1" dirty="0">
                <a:solidFill>
                  <a:srgbClr val="C00000"/>
                </a:solidFill>
              </a:rPr>
              <a:t>Besonderheit: </a:t>
            </a:r>
          </a:p>
          <a:p>
            <a:pPr lvl="0" algn="l"/>
            <a:endParaRPr lang="de-DE" altLang="de-DE" sz="1200" u="sng" dirty="0">
              <a:solidFill>
                <a:srgbClr val="FF0000"/>
              </a:solidFill>
            </a:endParaRPr>
          </a:p>
          <a:p>
            <a:pPr lvl="0" algn="l"/>
            <a:r>
              <a:rPr lang="de-DE" altLang="de-DE" sz="1200" dirty="0">
                <a:solidFill>
                  <a:srgbClr val="000000"/>
                </a:solidFill>
              </a:rPr>
              <a:t>Im Gebäude der Hochschule in </a:t>
            </a:r>
            <a:r>
              <a:rPr lang="de-DE" altLang="de-DE" sz="1200" dirty="0" smtClean="0">
                <a:solidFill>
                  <a:srgbClr val="000000"/>
                </a:solidFill>
              </a:rPr>
              <a:t>der Jahnstraße gibt </a:t>
            </a:r>
            <a:r>
              <a:rPr lang="de-DE" altLang="de-DE" sz="1200" dirty="0">
                <a:solidFill>
                  <a:srgbClr val="000000"/>
                </a:solidFill>
              </a:rPr>
              <a:t>es </a:t>
            </a:r>
            <a:r>
              <a:rPr lang="de-DE" altLang="de-DE" sz="1200" b="1" dirty="0">
                <a:solidFill>
                  <a:srgbClr val="000000"/>
                </a:solidFill>
              </a:rPr>
              <a:t>keinen</a:t>
            </a:r>
            <a:r>
              <a:rPr lang="de-DE" altLang="de-DE" sz="1200" dirty="0">
                <a:solidFill>
                  <a:srgbClr val="000000"/>
                </a:solidFill>
              </a:rPr>
              <a:t> Handfeuermelder, der direkt zur Feuerwehr aufgeschaltet ist</a:t>
            </a:r>
            <a:r>
              <a:rPr lang="de-DE" altLang="de-DE" sz="1200" dirty="0" smtClean="0">
                <a:solidFill>
                  <a:srgbClr val="000000"/>
                </a:solidFill>
              </a:rPr>
              <a:t>,</a:t>
            </a:r>
          </a:p>
          <a:p>
            <a:pPr lvl="0" algn="l"/>
            <a:endParaRPr lang="de-DE" altLang="de-DE" sz="1200" dirty="0" smtClean="0">
              <a:solidFill>
                <a:srgbClr val="000000"/>
              </a:solidFill>
            </a:endParaRPr>
          </a:p>
          <a:p>
            <a:pPr lvl="0" algn="l"/>
            <a:r>
              <a:rPr lang="de-DE" altLang="de-DE" sz="1200" dirty="0" smtClean="0">
                <a:solidFill>
                  <a:srgbClr val="000000"/>
                </a:solidFill>
              </a:rPr>
              <a:t>Sondern </a:t>
            </a:r>
            <a:r>
              <a:rPr lang="de-DE" altLang="de-DE" sz="1200" dirty="0">
                <a:solidFill>
                  <a:srgbClr val="000000"/>
                </a:solidFill>
              </a:rPr>
              <a:t>nur einen internen </a:t>
            </a:r>
            <a:r>
              <a:rPr lang="de-DE" altLang="de-DE" sz="1200" b="1" dirty="0">
                <a:solidFill>
                  <a:srgbClr val="00377D"/>
                </a:solidFill>
              </a:rPr>
              <a:t>Hausalarm</a:t>
            </a:r>
            <a:r>
              <a:rPr lang="de-DE" altLang="de-DE" sz="1200" dirty="0">
                <a:solidFill>
                  <a:srgbClr val="00377D"/>
                </a:solidFill>
              </a:rPr>
              <a:t> im Gebäude</a:t>
            </a:r>
            <a:r>
              <a:rPr lang="de-DE" altLang="de-DE" sz="1200" dirty="0" smtClean="0">
                <a:solidFill>
                  <a:srgbClr val="000000"/>
                </a:solidFill>
              </a:rPr>
              <a:t>!</a:t>
            </a:r>
          </a:p>
          <a:p>
            <a:pPr lvl="0" algn="l"/>
            <a:endParaRPr lang="de-DE" altLang="de-DE" sz="1200" dirty="0">
              <a:solidFill>
                <a:srgbClr val="000000"/>
              </a:solidFill>
            </a:endParaRPr>
          </a:p>
          <a:p>
            <a:pPr lvl="0" algn="l"/>
            <a:r>
              <a:rPr lang="de-DE" altLang="de-DE" sz="1200" dirty="0" smtClean="0">
                <a:solidFill>
                  <a:srgbClr val="000000"/>
                </a:solidFill>
              </a:rPr>
              <a:t>Wenn </a:t>
            </a:r>
            <a:r>
              <a:rPr lang="de-DE" altLang="de-DE" sz="1200" dirty="0">
                <a:solidFill>
                  <a:srgbClr val="000000"/>
                </a:solidFill>
              </a:rPr>
              <a:t>Sie im Gebäude alarmieren:</a:t>
            </a:r>
          </a:p>
          <a:p>
            <a:pPr lvl="0" algn="l"/>
            <a:r>
              <a:rPr lang="de-DE" altLang="de-DE" sz="1200" dirty="0">
                <a:solidFill>
                  <a:srgbClr val="000000"/>
                </a:solidFill>
              </a:rPr>
              <a:t>Scheibe vorsichtig einschlagen und Knopf tief drücken:</a:t>
            </a:r>
          </a:p>
          <a:p>
            <a:pPr lvl="0" algn="l"/>
            <a:r>
              <a:rPr lang="de-DE" altLang="de-DE" sz="1200" dirty="0">
                <a:solidFill>
                  <a:srgbClr val="C00000"/>
                </a:solidFill>
              </a:rPr>
              <a:t>Akustisches Alarmsignal </a:t>
            </a:r>
            <a:r>
              <a:rPr lang="de-DE" altLang="de-DE" sz="1200" dirty="0">
                <a:solidFill>
                  <a:srgbClr val="000000"/>
                </a:solidFill>
              </a:rPr>
              <a:t>ertönt im Gebäude!</a:t>
            </a:r>
          </a:p>
          <a:p>
            <a:pPr lvl="0" algn="l"/>
            <a:endParaRPr lang="de-DE" altLang="de-DE" sz="1200" dirty="0">
              <a:solidFill>
                <a:srgbClr val="000000"/>
              </a:solidFill>
            </a:endParaRPr>
          </a:p>
          <a:p>
            <a:pPr lvl="0" algn="l"/>
            <a:r>
              <a:rPr lang="de-DE" altLang="de-DE" sz="1200" b="1" dirty="0">
                <a:solidFill>
                  <a:srgbClr val="C00000"/>
                </a:solidFill>
              </a:rPr>
              <a:t>Achtung!!! Feuerwehr muss zusätzlich angerufen werden!!!</a:t>
            </a:r>
          </a:p>
        </p:txBody>
      </p:sp>
      <p:pic>
        <p:nvPicPr>
          <p:cNvPr id="2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518" y="2404728"/>
            <a:ext cx="733425" cy="6826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1" name="Inhaltsplatzhalter 21"/>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5490146" y="2385677"/>
            <a:ext cx="706438" cy="720725"/>
          </a:xfrm>
        </p:spPr>
      </p:pic>
      <p:cxnSp>
        <p:nvCxnSpPr>
          <p:cNvPr id="22" name="Gerade Verbindung 3"/>
          <p:cNvCxnSpPr>
            <a:cxnSpLocks noChangeShapeType="1"/>
          </p:cNvCxnSpPr>
          <p:nvPr/>
        </p:nvCxnSpPr>
        <p:spPr bwMode="auto">
          <a:xfrm>
            <a:off x="5444109" y="2349165"/>
            <a:ext cx="761619" cy="747713"/>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1"/>
          <p:cNvCxnSpPr>
            <a:cxnSpLocks noChangeShapeType="1"/>
          </p:cNvCxnSpPr>
          <p:nvPr/>
        </p:nvCxnSpPr>
        <p:spPr bwMode="auto">
          <a:xfrm flipV="1">
            <a:off x="5444109" y="2323638"/>
            <a:ext cx="761619" cy="77324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3771494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216025"/>
            <a:ext cx="8428037" cy="4319588"/>
          </a:xfrm>
        </p:spPr>
        <p:txBody>
          <a:bodyPr/>
          <a:lstStyle/>
          <a:p>
            <a:pPr>
              <a:lnSpc>
                <a:spcPct val="150000"/>
              </a:lnSpc>
              <a:buFont typeface="Arial" panose="020B0604020202020204" pitchFamily="34" charset="0"/>
              <a:buChar char="•"/>
            </a:pPr>
            <a:r>
              <a:rPr lang="de-DE" altLang="de-DE" sz="1800" b="1" dirty="0" smtClean="0"/>
              <a:t>Sinn und Zweck der Sicherheitsunterweisung</a:t>
            </a:r>
            <a:endParaRPr lang="de-DE" altLang="de-DE" sz="800" b="1" dirty="0" smtClean="0"/>
          </a:p>
          <a:p>
            <a:pPr>
              <a:lnSpc>
                <a:spcPct val="150000"/>
              </a:lnSpc>
              <a:buFont typeface="Arial" panose="020B0604020202020204" pitchFamily="34" charset="0"/>
              <a:buChar char="•"/>
            </a:pPr>
            <a:r>
              <a:rPr lang="de-DE" altLang="de-DE" sz="1800" b="1" dirty="0" smtClean="0"/>
              <a:t>Unfallversicherungsschutz / Unfallanzeige</a:t>
            </a:r>
            <a:endParaRPr lang="de-DE" altLang="de-DE" sz="800" b="1" dirty="0" smtClean="0"/>
          </a:p>
          <a:p>
            <a:pPr>
              <a:lnSpc>
                <a:spcPct val="150000"/>
              </a:lnSpc>
              <a:buFont typeface="Arial" panose="020B0604020202020204" pitchFamily="34" charset="0"/>
              <a:buChar char="•"/>
            </a:pPr>
            <a:r>
              <a:rPr lang="de-DE" altLang="de-DE" sz="1800" b="1" dirty="0" smtClean="0"/>
              <a:t>Erste Hilfe / Verhalten in Notfällen</a:t>
            </a:r>
            <a:endParaRPr lang="de-DE" altLang="de-DE" sz="800" b="1" dirty="0" smtClean="0"/>
          </a:p>
          <a:p>
            <a:pPr>
              <a:lnSpc>
                <a:spcPct val="150000"/>
              </a:lnSpc>
              <a:buFont typeface="Arial" panose="020B0604020202020204" pitchFamily="34" charset="0"/>
              <a:buChar char="•"/>
            </a:pPr>
            <a:r>
              <a:rPr lang="de-DE" altLang="de-DE" sz="1800" b="1" dirty="0" smtClean="0"/>
              <a:t>Notfalleinrichtungen am Campus </a:t>
            </a:r>
          </a:p>
          <a:p>
            <a:pPr>
              <a:lnSpc>
                <a:spcPct val="150000"/>
              </a:lnSpc>
              <a:buFont typeface="Arial" panose="020B0604020202020204" pitchFamily="34" charset="0"/>
              <a:buChar char="•"/>
            </a:pPr>
            <a:r>
              <a:rPr lang="de-DE" altLang="de-DE" sz="1800" b="1" dirty="0" smtClean="0"/>
              <a:t>Wichtige Brandschutzgrundlagen</a:t>
            </a:r>
          </a:p>
          <a:p>
            <a:pPr>
              <a:lnSpc>
                <a:spcPct val="150000"/>
              </a:lnSpc>
              <a:buFont typeface="Arial" panose="020B0604020202020204" pitchFamily="34" charset="0"/>
              <a:buChar char="•"/>
            </a:pPr>
            <a:r>
              <a:rPr lang="de-DE" altLang="de-DE" sz="1800" b="1" dirty="0" smtClean="0"/>
              <a:t>Sicheres Verhalten im Brand- / Gefahrenfall und bei Gebäuderäumungsalarmen</a:t>
            </a:r>
            <a:endParaRPr lang="de-DE" altLang="de-DE" sz="800" b="1" dirty="0" smtClean="0"/>
          </a:p>
          <a:p>
            <a:pPr>
              <a:lnSpc>
                <a:spcPct val="150000"/>
              </a:lnSpc>
              <a:buFont typeface="Arial" panose="020B0604020202020204" pitchFamily="34" charset="0"/>
              <a:buChar char="•"/>
            </a:pPr>
            <a:r>
              <a:rPr lang="de-DE" altLang="de-DE" sz="1800" b="1" dirty="0" smtClean="0"/>
              <a:t>Sicherheitskennzeichnungen an der FH SWF</a:t>
            </a:r>
            <a:endParaRPr lang="de-DE" altLang="de-DE" sz="800" b="1" dirty="0" smtClean="0"/>
          </a:p>
          <a:p>
            <a:pPr>
              <a:lnSpc>
                <a:spcPct val="150000"/>
              </a:lnSpc>
              <a:buFont typeface="Arial" panose="020B0604020202020204" pitchFamily="34" charset="0"/>
              <a:buChar char="•"/>
            </a:pPr>
            <a:r>
              <a:rPr lang="de-DE" altLang="de-DE" sz="1800" b="1" dirty="0" smtClean="0"/>
              <a:t>Pflichten der Studierenden</a:t>
            </a:r>
          </a:p>
          <a:p>
            <a:pPr>
              <a:lnSpc>
                <a:spcPct val="150000"/>
              </a:lnSpc>
              <a:buFont typeface="Arial" panose="020B0604020202020204" pitchFamily="34" charset="0"/>
              <a:buChar char="•"/>
            </a:pPr>
            <a:r>
              <a:rPr lang="de-DE" altLang="de-DE" sz="1800" b="1" dirty="0"/>
              <a:t>Weitergehende Hinweise zum Arbeits-, Gesundheits-, </a:t>
            </a:r>
            <a:r>
              <a:rPr lang="de-DE" altLang="de-DE" sz="1800" b="1" dirty="0" smtClean="0"/>
              <a:t>Umweltschutz</a:t>
            </a:r>
          </a:p>
          <a:p>
            <a:pPr marL="0" indent="0">
              <a:buNone/>
            </a:pPr>
            <a:endParaRPr lang="de-DE" altLang="de-DE" sz="1800" b="1" dirty="0" smtClean="0"/>
          </a:p>
          <a:p>
            <a:pPr>
              <a:buFont typeface="Wingdings" pitchFamily="2" charset="2"/>
              <a:buChar char="Ø"/>
            </a:pPr>
            <a:endParaRPr lang="de-DE" altLang="de-DE" sz="1800" b="1" dirty="0" smtClean="0"/>
          </a:p>
          <a:p>
            <a:pPr>
              <a:buFont typeface="Wingdings" pitchFamily="2" charset="2"/>
              <a:buNone/>
            </a:pPr>
            <a:endParaRPr lang="de-DE" altLang="de-DE" sz="1800" b="1" dirty="0" smtClean="0"/>
          </a:p>
          <a:p>
            <a:pPr>
              <a:buFont typeface="Wingdings" pitchFamily="2" charset="2"/>
              <a:buNone/>
            </a:pPr>
            <a:endParaRPr lang="de-DE" altLang="de-DE" sz="1800" b="1" dirty="0" smtClean="0"/>
          </a:p>
        </p:txBody>
      </p:sp>
      <p:sp>
        <p:nvSpPr>
          <p:cNvPr id="5123" name="Rectangle 2"/>
          <p:cNvSpPr txBox="1">
            <a:spLocks noChangeArrowheads="1"/>
          </p:cNvSpPr>
          <p:nvPr/>
        </p:nvSpPr>
        <p:spPr bwMode="auto">
          <a:xfrm>
            <a:off x="573088" y="34915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Unterweisungsinhalt</a:t>
            </a:r>
          </a:p>
        </p:txBody>
      </p:sp>
    </p:spTree>
    <p:extLst>
      <p:ext uri="{BB962C8B-B14F-4D97-AF65-F5344CB8AC3E}">
        <p14:creationId xmlns:p14="http://schemas.microsoft.com/office/powerpoint/2010/main" val="397484737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526297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rgbClr val="C00000"/>
                </a:solidFill>
              </a:rPr>
              <a:t>Verlassen Sie umgehend das Gebäude und begeben sich ruhig und geordnet über die ausgewiesenen Flucht- und Rettungswege zum </a:t>
            </a:r>
            <a:r>
              <a:rPr lang="de-DE" sz="1600" b="1" dirty="0">
                <a:solidFill>
                  <a:srgbClr val="C00000"/>
                </a:solidFill>
              </a:rPr>
              <a:t>Sammelplatz</a:t>
            </a:r>
            <a:r>
              <a:rPr lang="de-DE" sz="1600" dirty="0" smtClean="0">
                <a:solidFill>
                  <a:srgbClr val="C00000"/>
                </a:solidFill>
              </a:rPr>
              <a:t>!</a:t>
            </a:r>
          </a:p>
          <a:p>
            <a:pPr algn="l">
              <a:defRPr/>
            </a:pPr>
            <a:endParaRPr lang="de-DE" sz="1600" dirty="0">
              <a:solidFill>
                <a:srgbClr val="C00000"/>
              </a:solidFill>
            </a:endParaRPr>
          </a:p>
          <a:p>
            <a:pPr marL="285750" indent="-285750" algn="l">
              <a:buFont typeface="Arial" panose="020B0604020202020204" pitchFamily="34" charset="0"/>
              <a:buChar char="•"/>
              <a:defRPr/>
            </a:pPr>
            <a:r>
              <a:rPr lang="de-DE" sz="1600" dirty="0">
                <a:solidFill>
                  <a:srgbClr val="C00000"/>
                </a:solidFill>
              </a:rPr>
              <a:t>Dem Alarm ist </a:t>
            </a:r>
            <a:r>
              <a:rPr lang="de-DE" sz="1600" b="1" dirty="0" smtClean="0">
                <a:solidFill>
                  <a:srgbClr val="C00000"/>
                </a:solidFill>
              </a:rPr>
              <a:t>immer(!) </a:t>
            </a:r>
            <a:r>
              <a:rPr lang="de-DE" sz="1600" dirty="0">
                <a:solidFill>
                  <a:srgbClr val="C00000"/>
                </a:solidFill>
              </a:rPr>
              <a:t>unverzüglich Folge zu leisten, auch wenn kein Brandrauch, Feuer oder eine andere Gefahrenlage erkennbar ist. </a:t>
            </a:r>
          </a:p>
          <a:p>
            <a:pPr algn="l">
              <a:defRPr/>
            </a:pPr>
            <a:endParaRPr lang="de-DE" sz="1000" dirty="0">
              <a:solidFill>
                <a:srgbClr val="C00000"/>
              </a:solidFill>
            </a:endParaRPr>
          </a:p>
          <a:p>
            <a:pPr marL="285750" indent="-285750" algn="l">
              <a:buFont typeface="Arial" panose="020B0604020202020204" pitchFamily="34" charset="0"/>
              <a:buChar char="•"/>
              <a:defRPr/>
            </a:pPr>
            <a:r>
              <a:rPr lang="de-DE" sz="1600" dirty="0">
                <a:solidFill>
                  <a:schemeClr val="tx1"/>
                </a:solidFill>
              </a:rPr>
              <a:t>Beim Verlassen der Räume sind Fenster &amp; Türen zu schließen (um eine eventuelle Brand- und Rauchausbreitung zu verhindern</a:t>
            </a:r>
            <a:r>
              <a:rPr lang="de-DE" sz="1600" dirty="0" smtClean="0">
                <a:solidFill>
                  <a:schemeClr val="tx1"/>
                </a:solidFill>
              </a:rPr>
              <a:t>).</a:t>
            </a:r>
            <a:endParaRPr lang="de-DE" sz="1600" dirty="0">
              <a:solidFill>
                <a:schemeClr val="tx1"/>
              </a:solidFill>
            </a:endParaRPr>
          </a:p>
          <a:p>
            <a:pPr algn="l">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Denken Sie daran, dass Aufzüge zur tödlichen Sackgasse werden können &amp; nicht mehr benutzt werden </a:t>
            </a:r>
            <a:r>
              <a:rPr lang="de-DE" sz="1600" dirty="0" smtClean="0">
                <a:solidFill>
                  <a:schemeClr val="tx1"/>
                </a:solidFill>
              </a:rPr>
              <a:t>dürfen </a:t>
            </a:r>
            <a:r>
              <a:rPr lang="de-DE" sz="1600" dirty="0" smtClean="0">
                <a:solidFill>
                  <a:schemeClr val="tx1"/>
                </a:solidFill>
                <a:sym typeface="Wingdings" panose="05000000000000000000" pitchFamily="2" charset="2"/>
              </a:rPr>
              <a:t> Lebensgefahr</a:t>
            </a:r>
            <a:r>
              <a:rPr lang="de-DE" sz="1600" dirty="0">
                <a:solidFill>
                  <a:schemeClr val="tx1"/>
                </a:solidFill>
                <a:sym typeface="Wingdings" panose="05000000000000000000" pitchFamily="2" charset="2"/>
              </a:rPr>
              <a:t>!!!</a:t>
            </a:r>
          </a:p>
          <a:p>
            <a:pPr marL="285750" indent="-285750" algn="l">
              <a:buFont typeface="Arial" panose="020B0604020202020204" pitchFamily="34" charset="0"/>
              <a:buChar char="•"/>
              <a:defRPr/>
            </a:pPr>
            <a:endParaRPr lang="de-DE" sz="1000" dirty="0">
              <a:solidFill>
                <a:schemeClr val="tx1"/>
              </a:solidFill>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rPr>
              <a:t>Denken Sie auch an verletzte oder bewegungseingeschränkte Personen und helfen Sie, wenn möglich. Benachrichtigen Sie die Einsatzkräfte, wenn Personen nicht mehr in der Lage sind, alleine das Gebäude zu verlassen und Sie nicht helfen können.</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Warten Sie am Sammelplatz weitere Informationen ab!</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Sie können wichtige Hinweise auf besondere Gefahren (z. B. Abschalten von Geräten) an die hochschulinternen Brandschutz- und </a:t>
            </a:r>
            <a:r>
              <a:rPr lang="de-DE" sz="1600" dirty="0" smtClean="0">
                <a:solidFill>
                  <a:schemeClr val="tx1"/>
                </a:solidFill>
              </a:rPr>
              <a:t>Evakuierungshelferinnen/-helfer </a:t>
            </a:r>
            <a:r>
              <a:rPr lang="de-DE" sz="1600" dirty="0">
                <a:solidFill>
                  <a:schemeClr val="tx1"/>
                </a:solidFill>
              </a:rPr>
              <a:t>oder Beschäftigten des Technischen Betriebsdienstes weitergeben.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22800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276998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chemeClr val="tx1"/>
                </a:solidFill>
              </a:rPr>
              <a:t>Die Hinweise / Anweisungen der Feuerwehr, der Brandschutz- und </a:t>
            </a:r>
            <a:r>
              <a:rPr lang="de-DE" sz="1600" dirty="0" smtClean="0">
                <a:solidFill>
                  <a:schemeClr val="tx1"/>
                </a:solidFill>
              </a:rPr>
              <a:t>Evakuierungshelferinnen/-helfer </a:t>
            </a:r>
            <a:r>
              <a:rPr lang="de-DE" sz="1600" dirty="0">
                <a:solidFill>
                  <a:schemeClr val="tx1"/>
                </a:solidFill>
              </a:rPr>
              <a:t>und weiterer Beschäftigter / Lehrkräfte sind zu befolgen!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Bleiben Sie zur Sicherheit aller Anwesenden so lange am Sammelplatz, bis eine </a:t>
            </a:r>
            <a:r>
              <a:rPr lang="de-DE" sz="1600" b="1" dirty="0">
                <a:solidFill>
                  <a:schemeClr val="tx1"/>
                </a:solidFill>
              </a:rPr>
              <a:t>offizielle Entwarnung </a:t>
            </a:r>
            <a:r>
              <a:rPr lang="de-DE" sz="1600" dirty="0">
                <a:solidFill>
                  <a:schemeClr val="tx1"/>
                </a:solidFill>
              </a:rPr>
              <a:t>verkündet wird. Das jeweilige Gebäude darf erst nach der offiziellen Freigabe wieder betreten werden.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Achten Sie unbedingt darauf, Zufahrten / Zuwegungen / Bereiche um Notausgänge &amp; Aufstellflächen für die Feuerwehr nicht zu verstellen!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42836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2300" y="1222658"/>
            <a:ext cx="8064500" cy="4800600"/>
          </a:xfrm>
        </p:spPr>
        <p:txBody>
          <a:bodyPr/>
          <a:lstStyle/>
          <a:p>
            <a:pPr marL="0" indent="0">
              <a:buFont typeface="Wingdings" pitchFamily="2" charset="2"/>
              <a:buNone/>
              <a:defRPr/>
            </a:pPr>
            <a:r>
              <a:rPr lang="de-DE" sz="1400" b="1" dirty="0" smtClean="0"/>
              <a:t>Brandschutzzeichen:        ALT  und  NEU </a:t>
            </a:r>
          </a:p>
          <a:p>
            <a:pPr marL="0" indent="0">
              <a:buFont typeface="Wingdings" pitchFamily="2" charset="2"/>
              <a:buNone/>
              <a:defRPr/>
            </a:pPr>
            <a:r>
              <a:rPr lang="de-DE" sz="1400" dirty="0" smtClean="0"/>
              <a:t>(kennzeichnen Standorte von Feuermelde-,  Löscheinrichtungen) </a:t>
            </a:r>
          </a:p>
          <a:p>
            <a:pPr>
              <a:defRPr/>
            </a:pPr>
            <a:endParaRPr lang="de-DE" dirty="0" smtClean="0"/>
          </a:p>
          <a:p>
            <a:pPr>
              <a:defRPr/>
            </a:pPr>
            <a:endParaRPr lang="de-DE" dirty="0"/>
          </a:p>
          <a:p>
            <a:pPr>
              <a:defRPr/>
            </a:pPr>
            <a:endParaRPr lang="de-DE" dirty="0" smtClean="0"/>
          </a:p>
          <a:p>
            <a:pPr>
              <a:defRPr/>
            </a:pPr>
            <a:endParaRPr lang="de-DE" dirty="0" smtClean="0"/>
          </a:p>
          <a:p>
            <a:pPr>
              <a:defRPr/>
            </a:pPr>
            <a:endParaRPr lang="de-DE" dirty="0" smtClean="0"/>
          </a:p>
          <a:p>
            <a:pPr>
              <a:defRPr/>
            </a:pPr>
            <a:endParaRPr lang="de-DE" dirty="0"/>
          </a:p>
          <a:p>
            <a:pPr>
              <a:defRPr/>
            </a:pPr>
            <a:endParaRPr lang="de-DE" dirty="0" smtClean="0"/>
          </a:p>
          <a:p>
            <a:pPr>
              <a:defRPr/>
            </a:pPr>
            <a:endParaRPr lang="de-DE" dirty="0" smtClean="0"/>
          </a:p>
          <a:p>
            <a:pPr marL="0" indent="0">
              <a:buFont typeface="Wingdings" pitchFamily="2" charset="2"/>
              <a:buNone/>
              <a:defRPr/>
            </a:pPr>
            <a:endParaRPr lang="de-DE" sz="1000" dirty="0">
              <a:sym typeface="Wingdings" panose="05000000000000000000" pitchFamily="2" charset="2"/>
            </a:endParaRPr>
          </a:p>
          <a:p>
            <a:pPr marL="0" indent="0">
              <a:buFont typeface="Wingdings" pitchFamily="2" charset="2"/>
              <a:buNone/>
              <a:defRPr/>
            </a:pPr>
            <a:r>
              <a:rPr lang="de-DE" sz="1400" b="1" dirty="0" smtClean="0"/>
              <a:t>Verbotszeichen:               ALT  und   NEU </a:t>
            </a:r>
            <a:r>
              <a:rPr lang="de-DE" sz="1400" dirty="0" smtClean="0"/>
              <a:t>(Untersagen ein Verhalten, das gefährlich sein kann)</a:t>
            </a:r>
            <a:endParaRPr lang="de-DE" sz="1400" b="1" dirty="0"/>
          </a:p>
          <a:p>
            <a:pPr marL="0" indent="0">
              <a:buFont typeface="Wingdings" pitchFamily="2" charset="2"/>
              <a:buNone/>
              <a:defRPr/>
            </a:pPr>
            <a:endParaRPr lang="de-DE" dirty="0" smtClean="0"/>
          </a:p>
          <a:p>
            <a:pPr marL="0" indent="0">
              <a:buFont typeface="Wingdings" pitchFamily="2" charset="2"/>
              <a:buNone/>
              <a:defRPr/>
            </a:pPr>
            <a:endParaRPr lang="de-DE" dirty="0" smtClean="0"/>
          </a:p>
          <a:p>
            <a:pPr marL="0" indent="0">
              <a:buFont typeface="Wingdings" pitchFamily="2" charset="2"/>
              <a:buNone/>
              <a:defRPr/>
            </a:pPr>
            <a:r>
              <a:rPr lang="de-DE" sz="1400" b="1" dirty="0" smtClean="0"/>
              <a:t>Allg. Warnzeichen:           ALT und   NEU </a:t>
            </a:r>
            <a:r>
              <a:rPr lang="de-DE" sz="1400" dirty="0" smtClean="0"/>
              <a:t>(</a:t>
            </a:r>
            <a:r>
              <a:rPr lang="de-DE" altLang="de-DE" sz="1400" dirty="0"/>
              <a:t>warnen vor einem Risiko oder </a:t>
            </a:r>
            <a:r>
              <a:rPr lang="de-DE" altLang="de-DE" sz="1400" dirty="0" smtClean="0"/>
              <a:t>Gefahren) </a:t>
            </a:r>
          </a:p>
          <a:p>
            <a:pPr marL="0" indent="0" algn="r">
              <a:buFont typeface="Wingdings" pitchFamily="2" charset="2"/>
              <a:buNone/>
              <a:defRPr/>
            </a:pPr>
            <a:endParaRPr lang="de-DE" sz="1200" dirty="0" smtClean="0"/>
          </a:p>
          <a:p>
            <a:pPr marL="0" indent="0" algn="r">
              <a:buFont typeface="Wingdings" pitchFamily="2" charset="2"/>
              <a:buNone/>
              <a:defRPr/>
            </a:pPr>
            <a:r>
              <a:rPr lang="de-DE" sz="1200" dirty="0" smtClean="0"/>
              <a:t>*aufgeführte Beispiele</a:t>
            </a:r>
          </a:p>
          <a:p>
            <a:pPr marL="0" indent="0">
              <a:buFont typeface="Wingdings" pitchFamily="2" charset="2"/>
              <a:buNone/>
              <a:defRPr/>
            </a:pPr>
            <a:endParaRPr lang="de-DE" dirty="0"/>
          </a:p>
        </p:txBody>
      </p:sp>
      <p:pic>
        <p:nvPicPr>
          <p:cNvPr id="2560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1563" y="174018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775" y="17465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1563" y="2273583"/>
            <a:ext cx="468312" cy="4667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1563" y="3351495"/>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0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5609"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0775" y="22672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0"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0775" y="3350701"/>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1"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7545" y="4763810"/>
            <a:ext cx="466725"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2"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4745" y="4754845"/>
            <a:ext cx="468313"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3"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6085" y="5693058"/>
            <a:ext cx="504825" cy="5048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4"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50005" y="5712108"/>
            <a:ext cx="528638"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5" name="Textfeld 13"/>
          <p:cNvSpPr txBox="1">
            <a:spLocks noChangeArrowheads="1"/>
          </p:cNvSpPr>
          <p:nvPr/>
        </p:nvSpPr>
        <p:spPr bwMode="auto">
          <a:xfrm>
            <a:off x="4188575" y="1811620"/>
            <a:ext cx="139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Feuerlöscher </a:t>
            </a:r>
          </a:p>
        </p:txBody>
      </p:sp>
      <p:sp>
        <p:nvSpPr>
          <p:cNvPr id="25616" name="Textfeld 14"/>
          <p:cNvSpPr txBox="1">
            <a:spLocks noChangeArrowheads="1"/>
          </p:cNvSpPr>
          <p:nvPr/>
        </p:nvSpPr>
        <p:spPr bwMode="auto">
          <a:xfrm>
            <a:off x="4188575" y="3430870"/>
            <a:ext cx="123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Brandmelder</a:t>
            </a:r>
          </a:p>
        </p:txBody>
      </p:sp>
      <p:pic>
        <p:nvPicPr>
          <p:cNvPr id="25617" name="Picture 3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11563" y="280063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8" name="Textfeld 16"/>
          <p:cNvSpPr txBox="1">
            <a:spLocks noChangeArrowheads="1"/>
          </p:cNvSpPr>
          <p:nvPr/>
        </p:nvSpPr>
        <p:spPr bwMode="auto">
          <a:xfrm>
            <a:off x="4188575" y="2880008"/>
            <a:ext cx="172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Feuerleiter</a:t>
            </a:r>
          </a:p>
        </p:txBody>
      </p:sp>
      <p:pic>
        <p:nvPicPr>
          <p:cNvPr id="25619" name="Picture 3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11563" y="38674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0" name="Textfeld 18"/>
          <p:cNvSpPr txBox="1">
            <a:spLocks noChangeArrowheads="1"/>
          </p:cNvSpPr>
          <p:nvPr/>
        </p:nvSpPr>
        <p:spPr bwMode="auto">
          <a:xfrm>
            <a:off x="4188575" y="3946808"/>
            <a:ext cx="348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Mittel und Geräte zur Brandbekämpfung</a:t>
            </a:r>
          </a:p>
        </p:txBody>
      </p:sp>
      <p:pic>
        <p:nvPicPr>
          <p:cNvPr id="25621" name="Picture 39" descr="C:\Users\tineu005\AppData\Local\Temp\ForumVerlag_BSO\F07.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0775" y="3867433"/>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4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40776" y="2800633"/>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3" name="Textfeld 13"/>
          <p:cNvSpPr txBox="1">
            <a:spLocks noChangeArrowheads="1"/>
          </p:cNvSpPr>
          <p:nvPr/>
        </p:nvSpPr>
        <p:spPr bwMode="auto">
          <a:xfrm>
            <a:off x="4188575" y="2311683"/>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Löschschlauch / Wandhydrant</a:t>
            </a:r>
          </a:p>
        </p:txBody>
      </p:sp>
      <p:sp>
        <p:nvSpPr>
          <p:cNvPr id="24"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Sicherheitskennzeichen</a:t>
            </a:r>
            <a:endParaRPr lang="de-DE" altLang="de-DE" sz="1800" b="1" dirty="0">
              <a:solidFill>
                <a:schemeClr val="bg1"/>
              </a:solidFill>
            </a:endParaRPr>
          </a:p>
        </p:txBody>
      </p:sp>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3882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nhaltsplatzhalter 1"/>
          <p:cNvSpPr>
            <a:spLocks noGrp="1"/>
          </p:cNvSpPr>
          <p:nvPr>
            <p:ph idx="1"/>
          </p:nvPr>
        </p:nvSpPr>
        <p:spPr>
          <a:xfrm>
            <a:off x="546660" y="1308013"/>
            <a:ext cx="8064500" cy="4886325"/>
          </a:xfrm>
        </p:spPr>
        <p:txBody>
          <a:bodyPr/>
          <a:lstStyle/>
          <a:p>
            <a:pPr marL="0" indent="0">
              <a:buFont typeface="Wingdings" pitchFamily="2" charset="2"/>
              <a:buNone/>
            </a:pPr>
            <a:r>
              <a:rPr lang="de-DE" altLang="de-DE" dirty="0" smtClean="0">
                <a:sym typeface="Wingdings" pitchFamily="2" charset="2"/>
              </a:rPr>
              <a:t>…</a:t>
            </a:r>
            <a:r>
              <a:rPr lang="de-DE" altLang="de-DE" dirty="0" smtClean="0"/>
              <a:t>kennzeichnen Flucht- und Rettungswege, Notausgänge, den Weg zu Erste-Hilfe-Einrichtungen oder die Einrichtungen selbst!</a:t>
            </a:r>
          </a:p>
          <a:p>
            <a:pPr marL="0" indent="0">
              <a:buFont typeface="Wingdings" pitchFamily="2" charset="2"/>
              <a:buNone/>
            </a:pPr>
            <a:endParaRPr lang="de-DE" altLang="de-DE" sz="200" b="1" dirty="0" smtClean="0">
              <a:sym typeface="Wingdings" pitchFamily="2" charset="2"/>
            </a:endParaRPr>
          </a:p>
          <a:p>
            <a:pPr marL="0" indent="0">
              <a:buFont typeface="Wingdings" pitchFamily="2" charset="2"/>
              <a:buNone/>
            </a:pPr>
            <a:r>
              <a:rPr lang="de-DE" altLang="de-DE" dirty="0" smtClean="0">
                <a:sym typeface="Wingdings" pitchFamily="2" charset="2"/>
              </a:rPr>
              <a:t>		 </a:t>
            </a:r>
            <a:r>
              <a:rPr lang="de-DE" altLang="de-DE" sz="1400" b="1" dirty="0" smtClean="0">
                <a:sym typeface="Wingdings" pitchFamily="2" charset="2"/>
              </a:rPr>
              <a:t>ALT     und     NEU</a:t>
            </a: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lgn="r">
              <a:buFont typeface="Wingdings" pitchFamily="2" charset="2"/>
              <a:buNone/>
            </a:pPr>
            <a:r>
              <a:rPr lang="de-DE" altLang="de-DE" sz="1200" dirty="0" smtClean="0"/>
              <a:t>*aufgeführte Beispiele</a:t>
            </a:r>
          </a:p>
          <a:p>
            <a:pPr marL="0" indent="0" algn="r">
              <a:buFont typeface="Wingdings" pitchFamily="2" charset="2"/>
              <a:buNone/>
            </a:pPr>
            <a:endParaRPr lang="de-DE" altLang="de-DE" sz="1400" b="1" dirty="0" smtClean="0"/>
          </a:p>
        </p:txBody>
      </p:sp>
      <p:sp>
        <p:nvSpPr>
          <p:cNvPr id="2662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410" y="22081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0" name="Picture 4" descr="C:\Users\tineu005\AppData\Local\Temp\ForumVerlag_BSO\E002 Rettungsweg rechts.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398" y="22081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535" y="22176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998" y="22224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3" name="Picture 12" descr="C:\Users\tineu005\AppData\Local\Temp\ForumVerlag_BSO\E01 Richtungsangabe für Erste-Hilfe-Einrichtu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9673" y="28558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998"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5"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5210"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6"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9410" y="284630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7"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175" y="3464398"/>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8" name="Picture 26" descr="C:\Users\tineu005\AppData\Local\Temp\ForumVerlag_BSO\E003 Nottelefon.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175" y="4081935"/>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8" descr="C:\Users\tineu005\AppData\Local\Temp\ForumVerlag_BSO\E007 Sammelplatz.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88385" y="4694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30" descr="C:\Users\tineu005\AppData\Local\Temp\ForumVerlag_BSO\E009 Arzt.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7910" y="529740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32" descr="C:\Users\tineu005\AppData\Local\Temp\ForumVerlag_BSO\E03 Erste Hilf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9673" y="3473363"/>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9673" y="40464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3"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9673" y="46306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4" name="Picture 40" descr="C:\Users\tineu005\AppData\Local\Temp\ForumVerlag_BSO\E08 Arzt.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89673" y="523390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5" name="Textfeld 13"/>
          <p:cNvSpPr txBox="1">
            <a:spLocks noChangeArrowheads="1"/>
          </p:cNvSpPr>
          <p:nvPr/>
        </p:nvSpPr>
        <p:spPr bwMode="auto">
          <a:xfrm>
            <a:off x="4823775" y="2309725"/>
            <a:ext cx="1233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Rettungsweg</a:t>
            </a:r>
          </a:p>
        </p:txBody>
      </p:sp>
      <p:sp>
        <p:nvSpPr>
          <p:cNvPr id="26646" name="Textfeld 14"/>
          <p:cNvSpPr txBox="1">
            <a:spLocks noChangeArrowheads="1"/>
          </p:cNvSpPr>
          <p:nvPr/>
        </p:nvSpPr>
        <p:spPr bwMode="auto">
          <a:xfrm>
            <a:off x="4823775" y="2966950"/>
            <a:ext cx="1366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Richtungspfeil</a:t>
            </a:r>
          </a:p>
        </p:txBody>
      </p:sp>
      <p:sp>
        <p:nvSpPr>
          <p:cNvPr id="26647" name="Textfeld 15"/>
          <p:cNvSpPr txBox="1">
            <a:spLocks noChangeArrowheads="1"/>
          </p:cNvSpPr>
          <p:nvPr/>
        </p:nvSpPr>
        <p:spPr bwMode="auto">
          <a:xfrm>
            <a:off x="4823775" y="359718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Erste Hilfe</a:t>
            </a:r>
          </a:p>
        </p:txBody>
      </p:sp>
      <p:sp>
        <p:nvSpPr>
          <p:cNvPr id="26648" name="Textfeld 16"/>
          <p:cNvSpPr txBox="1">
            <a:spLocks noChangeArrowheads="1"/>
          </p:cNvSpPr>
          <p:nvPr/>
        </p:nvSpPr>
        <p:spPr bwMode="auto">
          <a:xfrm>
            <a:off x="4823775" y="4206788"/>
            <a:ext cx="1147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Nottelefon</a:t>
            </a:r>
          </a:p>
        </p:txBody>
      </p:sp>
      <p:sp>
        <p:nvSpPr>
          <p:cNvPr id="26649" name="Textfeld 17"/>
          <p:cNvSpPr txBox="1">
            <a:spLocks noChangeArrowheads="1"/>
          </p:cNvSpPr>
          <p:nvPr/>
        </p:nvSpPr>
        <p:spPr bwMode="auto">
          <a:xfrm>
            <a:off x="4823775" y="4819563"/>
            <a:ext cx="149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Sammelplatz</a:t>
            </a:r>
          </a:p>
        </p:txBody>
      </p:sp>
      <p:sp>
        <p:nvSpPr>
          <p:cNvPr id="26650" name="Textfeld 18"/>
          <p:cNvSpPr txBox="1">
            <a:spLocks noChangeArrowheads="1"/>
          </p:cNvSpPr>
          <p:nvPr/>
        </p:nvSpPr>
        <p:spPr bwMode="auto">
          <a:xfrm>
            <a:off x="4823775" y="5424400"/>
            <a:ext cx="1252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Arzt</a:t>
            </a:r>
          </a:p>
        </p:txBody>
      </p:sp>
      <p:sp>
        <p:nvSpPr>
          <p:cNvPr id="27"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Sicherheitskennzeichen</a:t>
            </a:r>
            <a:endParaRPr lang="de-DE" altLang="de-DE" sz="1800" b="1" dirty="0">
              <a:solidFill>
                <a:schemeClr val="bg1"/>
              </a:solidFill>
            </a:endParaRPr>
          </a:p>
        </p:txBody>
      </p:sp>
      <p:sp>
        <p:nvSpPr>
          <p:cNvPr id="2" name="AutoShape 2" descr="C:\Users\rimoe001\AppData\Local\Temp\ForumVerlag_BSO\E002 Rettungsweg rechts.bmp"/>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C:\Users\rimoe001\AppData\Local\Temp\ForumVerlag_BSO\E002 Rettungsweg rechts.bmp"/>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C:\Users\rimoe001\AppData\Local\Temp\ForumVerlag_BSO\E002 Rettungsweg rechts.bmp"/>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8" descr="C:\Users\rimoe001\AppData\Local\Temp\ForumVerlag_BSO\E002 Rettungsweg rechts.bmp"/>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177" name="Picture 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39363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nhaltsplatzhalter 1"/>
          <p:cNvSpPr>
            <a:spLocks noGrp="1"/>
          </p:cNvSpPr>
          <p:nvPr>
            <p:ph idx="1"/>
          </p:nvPr>
        </p:nvSpPr>
        <p:spPr>
          <a:xfrm>
            <a:off x="601663" y="1190625"/>
            <a:ext cx="8064500" cy="4597400"/>
          </a:xfrm>
        </p:spPr>
        <p:txBody>
          <a:bodyPr/>
          <a:lstStyle/>
          <a:p>
            <a:pPr marL="0" indent="0">
              <a:buFont typeface="Wingdings" pitchFamily="2" charset="2"/>
              <a:buNone/>
            </a:pPr>
            <a:r>
              <a:rPr lang="de-DE" altLang="de-DE" b="1" dirty="0" smtClean="0">
                <a:sym typeface="Wingdings" pitchFamily="2" charset="2"/>
              </a:rPr>
              <a:t>Rettungszeichen: </a:t>
            </a:r>
            <a:r>
              <a:rPr lang="de-DE" altLang="de-DE" dirty="0" smtClean="0">
                <a:sym typeface="Wingdings" pitchFamily="2" charset="2"/>
              </a:rPr>
              <a:t>(Fortsetzung)</a:t>
            </a:r>
          </a:p>
          <a:p>
            <a:pPr marL="0" indent="0">
              <a:buFont typeface="Wingdings" pitchFamily="2" charset="2"/>
              <a:buNone/>
            </a:pPr>
            <a:r>
              <a:rPr lang="de-DE" altLang="de-DE" dirty="0" smtClean="0">
                <a:sym typeface="Wingdings" pitchFamily="2" charset="2"/>
              </a:rPr>
              <a:t>		 </a:t>
            </a:r>
            <a:r>
              <a:rPr lang="de-DE" altLang="de-DE" sz="1400" b="1" dirty="0" smtClean="0">
                <a:sym typeface="Wingdings" pitchFamily="2" charset="2"/>
              </a:rPr>
              <a:t>ALT       und     NEU</a:t>
            </a: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lgn="r">
              <a:buFont typeface="Wingdings" pitchFamily="2" charset="2"/>
              <a:buNone/>
            </a:pPr>
            <a:endParaRPr lang="de-DE" altLang="de-DE" sz="1100" dirty="0" smtClean="0"/>
          </a:p>
          <a:p>
            <a:pPr marL="0" indent="0" algn="r">
              <a:buFont typeface="Wingdings" pitchFamily="2" charset="2"/>
              <a:buNone/>
            </a:pPr>
            <a:r>
              <a:rPr lang="de-DE" altLang="de-DE" sz="1200" dirty="0" smtClean="0"/>
              <a:t>*aufgeführte Beispiele</a:t>
            </a:r>
          </a:p>
          <a:p>
            <a:pPr marL="0" indent="0" algn="r">
              <a:buFont typeface="Wingdings" pitchFamily="2" charset="2"/>
              <a:buNone/>
            </a:pPr>
            <a:endParaRPr lang="de-DE" altLang="de-DE" sz="1400" b="1" dirty="0" smtClean="0"/>
          </a:p>
        </p:txBody>
      </p:sp>
      <p:sp>
        <p:nvSpPr>
          <p:cNvPr id="27652"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sp>
        <p:nvSpPr>
          <p:cNvPr id="27653" name="Textfeld 13"/>
          <p:cNvSpPr txBox="1">
            <a:spLocks noChangeArrowheads="1"/>
          </p:cNvSpPr>
          <p:nvPr/>
        </p:nvSpPr>
        <p:spPr bwMode="auto">
          <a:xfrm>
            <a:off x="4297553" y="1979613"/>
            <a:ext cx="123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Defibrillator</a:t>
            </a:r>
          </a:p>
        </p:txBody>
      </p:sp>
      <p:sp>
        <p:nvSpPr>
          <p:cNvPr id="27654" name="Textfeld 14"/>
          <p:cNvSpPr txBox="1">
            <a:spLocks noChangeArrowheads="1"/>
          </p:cNvSpPr>
          <p:nvPr/>
        </p:nvSpPr>
        <p:spPr bwMode="auto">
          <a:xfrm>
            <a:off x="4292790" y="2589213"/>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Augendusche</a:t>
            </a:r>
          </a:p>
        </p:txBody>
      </p:sp>
      <p:sp>
        <p:nvSpPr>
          <p:cNvPr id="27655" name="Textfeld 15"/>
          <p:cNvSpPr txBox="1">
            <a:spLocks noChangeArrowheads="1"/>
          </p:cNvSpPr>
          <p:nvPr/>
        </p:nvSpPr>
        <p:spPr bwMode="auto">
          <a:xfrm>
            <a:off x="4345178" y="320833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Notdusche</a:t>
            </a:r>
          </a:p>
        </p:txBody>
      </p:sp>
      <p:sp>
        <p:nvSpPr>
          <p:cNvPr id="27656" name="Textfeld 16"/>
          <p:cNvSpPr txBox="1">
            <a:spLocks noChangeArrowheads="1"/>
          </p:cNvSpPr>
          <p:nvPr/>
        </p:nvSpPr>
        <p:spPr bwMode="auto">
          <a:xfrm>
            <a:off x="4322953" y="3825875"/>
            <a:ext cx="1298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Krankentrage</a:t>
            </a:r>
          </a:p>
        </p:txBody>
      </p:sp>
      <p:sp>
        <p:nvSpPr>
          <p:cNvPr id="27657" name="Textfeld 17"/>
          <p:cNvSpPr txBox="1">
            <a:spLocks noChangeArrowheads="1"/>
          </p:cNvSpPr>
          <p:nvPr/>
        </p:nvSpPr>
        <p:spPr bwMode="auto">
          <a:xfrm>
            <a:off x="4211828" y="4418013"/>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Notausstiegsfenster mit Rettungsleiter</a:t>
            </a:r>
          </a:p>
        </p:txBody>
      </p:sp>
      <p:sp>
        <p:nvSpPr>
          <p:cNvPr id="27658" name="Textfeld 18"/>
          <p:cNvSpPr txBox="1">
            <a:spLocks noChangeArrowheads="1"/>
          </p:cNvSpPr>
          <p:nvPr/>
        </p:nvSpPr>
        <p:spPr bwMode="auto">
          <a:xfrm>
            <a:off x="4264215" y="5054600"/>
            <a:ext cx="1617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Rettungsfenster</a:t>
            </a:r>
          </a:p>
        </p:txBody>
      </p:sp>
      <p:pic>
        <p:nvPicPr>
          <p:cNvPr id="27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5" y="1843088"/>
            <a:ext cx="558800" cy="5572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0" name="Picture 5" descr="C:\Users\tineu005\AppData\Local\Temp\ForumVerlag_BSO\E017 Automatisierter Externer Defibrill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3" y="184308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AutoShape 7" descr="C:\Users\tineu005\AppData\Local\Temp\ForumVerlag_BSO\E011 Augendusche.bmp"/>
          <p:cNvSpPr>
            <a:spLocks noChangeAspect="1" noChangeArrowheads="1"/>
          </p:cNvSpPr>
          <p:nvPr/>
        </p:nvSpPr>
        <p:spPr bwMode="auto">
          <a:xfrm>
            <a:off x="152400" y="-38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0" y="24733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3" name="Picture 12" descr="C:\Users\tineu005\AppData\Local\Temp\ForumVerlag_BSO\E06 Augenspüleinrichtu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246380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775" y="30845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5" name="Picture 17" descr="C:\Users\tineu005\AppData\Local\Temp\ForumVerlag_BSO\E05 Notdusch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2363" y="3054350"/>
            <a:ext cx="5397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AutoShape 19" descr="C:\Users\tineu005\AppData\Local\Temp\ForumVerlag_BSO\E013 Krankentrage.bmp"/>
          <p:cNvSpPr>
            <a:spLocks noChangeAspect="1" noChangeArrowheads="1"/>
          </p:cNvSpPr>
          <p:nvPr/>
        </p:nvSpPr>
        <p:spPr bwMode="auto">
          <a:xfrm>
            <a:off x="304800" y="114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7"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7775" y="3684588"/>
            <a:ext cx="539750" cy="54133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8"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0775" y="36544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9"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0950" y="42989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7670" name="AutoShape 30" descr="C:\Users\tineu005\AppData\Local\Temp\ForumVerlag_BSO\E017 Rettungsfenster.bmp"/>
          <p:cNvSpPr>
            <a:spLocks noChangeAspect="1" noChangeArrowheads="1"/>
          </p:cNvSpPr>
          <p:nvPr/>
        </p:nvSpPr>
        <p:spPr bwMode="auto">
          <a:xfrm>
            <a:off x="457200" y="266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71"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0950" y="4911725"/>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72" name="Picture 35" descr="C:\Users\tineu005\AppData\Local\Temp\ForumVerlag_BSO\E019 Notausstieg.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0950" y="5518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3" name="Textfeld 20"/>
          <p:cNvSpPr txBox="1">
            <a:spLocks noChangeArrowheads="1"/>
          </p:cNvSpPr>
          <p:nvPr/>
        </p:nvSpPr>
        <p:spPr bwMode="auto">
          <a:xfrm>
            <a:off x="4156265" y="5654675"/>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a:t>
            </a:r>
          </a:p>
        </p:txBody>
      </p:sp>
      <p:sp>
        <p:nvSpPr>
          <p:cNvPr id="2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Sicherheitskennzeichen</a:t>
            </a:r>
            <a:endParaRPr lang="de-DE" altLang="de-DE" sz="1800" b="1" dirty="0">
              <a:solidFill>
                <a:schemeClr val="bg1"/>
              </a:solidFill>
            </a:endParaRPr>
          </a:p>
        </p:txBody>
      </p:sp>
      <p:pic>
        <p:nvPicPr>
          <p:cNvPr id="2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400230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449263" y="1279248"/>
            <a:ext cx="8197850" cy="4736681"/>
          </a:xfrm>
        </p:spPr>
        <p:txBody>
          <a:bodyPr>
            <a:spAutoFit/>
          </a:bodyPr>
          <a:lstStyle/>
          <a:p>
            <a:pPr>
              <a:buFont typeface="Arial" panose="020B0604020202020204" pitchFamily="34" charset="0"/>
              <a:buChar char="•"/>
            </a:pPr>
            <a:r>
              <a:rPr lang="de-DE" altLang="de-DE" dirty="0" smtClean="0"/>
              <a:t>Befolgen Sie stets Aushänge / Gesetze und die Weisungen der Hochschulbeschäftigten zum Zweck der Unfallverhütung.</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Halten Sie </a:t>
            </a:r>
            <a:r>
              <a:rPr lang="de-DE" altLang="de-DE" b="1" dirty="0" smtClean="0"/>
              <a:t>Labor- /Werkstattordnungen </a:t>
            </a:r>
            <a:r>
              <a:rPr lang="de-DE" altLang="de-DE" dirty="0" smtClean="0"/>
              <a:t>sowie </a:t>
            </a:r>
            <a:r>
              <a:rPr lang="de-DE" altLang="de-DE" b="1" dirty="0" smtClean="0"/>
              <a:t>Unterweisungsinhalte</a:t>
            </a:r>
            <a:r>
              <a:rPr lang="de-DE" altLang="de-DE" dirty="0" smtClean="0"/>
              <a:t> von Verantwortlichen der Hochschule ein. </a:t>
            </a:r>
            <a:br>
              <a:rPr lang="de-DE" altLang="de-DE" dirty="0" smtClean="0"/>
            </a:br>
            <a:r>
              <a:rPr lang="de-DE" altLang="de-DE" i="1" dirty="0" smtClean="0"/>
              <a:t>(Bei Arbeiten in Werkstätten und Laboren erfolgen spezifische Unterweisungen.)</a:t>
            </a:r>
          </a:p>
          <a:p>
            <a:pPr>
              <a:buFont typeface="Arial" panose="020B0604020202020204" pitchFamily="34" charset="0"/>
              <a:buChar char="•"/>
            </a:pPr>
            <a:endParaRPr lang="de-DE" altLang="de-DE" sz="500" i="1" dirty="0" smtClean="0"/>
          </a:p>
          <a:p>
            <a:pPr>
              <a:buFont typeface="Arial" panose="020B0604020202020204" pitchFamily="34" charset="0"/>
              <a:buChar char="•"/>
            </a:pPr>
            <a:r>
              <a:rPr lang="de-DE" altLang="de-DE" dirty="0" smtClean="0"/>
              <a:t>Benutzen Sie Einrichtungen, Arbeitsmittel, Arbeitsstoffe in Laboren / Arbeitsräumen / Werkstätten nur nach erfolgter Unterweisung.</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Achten Sie stets auf die Sicherheit und den Gesundheitsschutz für sich und andere Personen.</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Unterstützen Sie Maßnahmen des Arbeitsschutzes (z. B. durch die Meldung von Mängeln bei Beschäftigten der Hochschule oder das Beachten von Ordnung und Sauberkeit) </a:t>
            </a:r>
            <a:r>
              <a:rPr lang="de-DE" altLang="de-DE" dirty="0" smtClean="0">
                <a:sym typeface="Wingdings" pitchFamily="2" charset="2"/>
              </a:rPr>
              <a:t> Ordnung und Sauberkeit kann Unfälle verhindern.</a:t>
            </a:r>
          </a:p>
          <a:p>
            <a:pPr>
              <a:buFont typeface="Arial" panose="020B0604020202020204" pitchFamily="34" charset="0"/>
              <a:buChar char="•"/>
            </a:pPr>
            <a:endParaRPr lang="de-DE" altLang="de-DE" sz="500" dirty="0" smtClean="0">
              <a:sym typeface="Wingdings" pitchFamily="2" charset="2"/>
            </a:endParaRPr>
          </a:p>
          <a:p>
            <a:pPr>
              <a:buFont typeface="Arial" panose="020B0604020202020204" pitchFamily="34" charset="0"/>
              <a:buChar char="•"/>
            </a:pPr>
            <a:r>
              <a:rPr lang="de-DE" altLang="de-DE" dirty="0" smtClean="0"/>
              <a:t>Halten Sie </a:t>
            </a:r>
            <a:r>
              <a:rPr lang="de-DE" altLang="de-DE" b="1" dirty="0" smtClean="0"/>
              <a:t>Zutrittsverbote</a:t>
            </a:r>
            <a:r>
              <a:rPr lang="de-DE" altLang="de-DE" dirty="0" smtClean="0"/>
              <a:t> unbedingt ein!</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Gefährdungen durch den Konsum von Alkohol, Drogen oder anderen berauschenden Mitteln sind auszuschließen.</a:t>
            </a:r>
          </a:p>
        </p:txBody>
      </p:sp>
      <p:sp>
        <p:nvSpPr>
          <p:cNvPr id="28675" name="Rectangle 2"/>
          <p:cNvSpPr txBox="1">
            <a:spLocks noChangeArrowheads="1"/>
          </p:cNvSpPr>
          <p:nvPr/>
        </p:nvSpPr>
        <p:spPr bwMode="auto">
          <a:xfrm>
            <a:off x="1290265" y="39580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Pflichten der Studierenden</a:t>
            </a:r>
          </a:p>
        </p:txBody>
      </p:sp>
      <p:pic>
        <p:nvPicPr>
          <p:cNvPr id="20482" name="Picture 2"/>
          <p:cNvPicPr>
            <a:picLocks noChangeAspect="1" noChangeArrowheads="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9651" y="71718"/>
            <a:ext cx="959222" cy="95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8200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350968"/>
            <a:ext cx="8197850" cy="4321175"/>
          </a:xfrm>
        </p:spPr>
        <p:txBody>
          <a:bodyPr/>
          <a:lstStyle/>
          <a:p>
            <a:pPr marL="0" indent="0">
              <a:buNone/>
              <a:defRPr/>
            </a:pPr>
            <a:r>
              <a:rPr lang="de-DE" dirty="0" smtClean="0"/>
              <a:t>…finden Sie im </a:t>
            </a:r>
            <a:r>
              <a:rPr lang="de-DE" b="1" dirty="0" smtClean="0">
                <a:solidFill>
                  <a:srgbClr val="0F349A"/>
                </a:solidFill>
              </a:rPr>
              <a:t>AGU</a:t>
            </a:r>
            <a:r>
              <a:rPr lang="de-DE" dirty="0" smtClean="0"/>
              <a:t>-Managementsystem der FH (Intranet):</a:t>
            </a:r>
          </a:p>
          <a:p>
            <a:pPr marL="0" indent="0">
              <a:buFont typeface="Wingdings" pitchFamily="2" charset="2"/>
              <a:buNone/>
              <a:defRPr/>
            </a:pPr>
            <a:r>
              <a:rPr lang="de-DE" dirty="0" smtClean="0"/>
              <a:t>Bündelung aller Strukturen und Prozesse für Arbeitssicherheit, Gesundheitsschutz und Umweltschutz</a:t>
            </a:r>
          </a:p>
          <a:p>
            <a:pPr marL="0" indent="0">
              <a:buFont typeface="Wingdings" pitchFamily="2" charset="2"/>
              <a:buNone/>
              <a:defRPr/>
            </a:pPr>
            <a:endParaRPr lang="de-DE" dirty="0"/>
          </a:p>
          <a:p>
            <a:pPr marL="0" indent="0">
              <a:buNone/>
              <a:defRPr/>
            </a:pPr>
            <a:r>
              <a:rPr lang="de-DE" dirty="0" smtClean="0"/>
              <a:t>Ihr Weg ins Intranet: </a:t>
            </a:r>
            <a:r>
              <a:rPr lang="de-DE" dirty="0"/>
              <a:t>Über uns </a:t>
            </a:r>
            <a:r>
              <a:rPr lang="de-DE" dirty="0">
                <a:sym typeface="Wingdings" panose="05000000000000000000" pitchFamily="2" charset="2"/>
              </a:rPr>
              <a:t> Organisation &amp; </a:t>
            </a:r>
            <a:r>
              <a:rPr lang="de-DE" dirty="0"/>
              <a:t>Beschäftigte </a:t>
            </a:r>
            <a:r>
              <a:rPr lang="de-DE" dirty="0">
                <a:sym typeface="Wingdings" panose="05000000000000000000" pitchFamily="2" charset="2"/>
              </a:rPr>
              <a:t> Shortcut AGU</a:t>
            </a:r>
            <a:endParaRPr lang="de-DE" dirty="0"/>
          </a:p>
        </p:txBody>
      </p:sp>
      <p:sp>
        <p:nvSpPr>
          <p:cNvPr id="29699" name="Rectangle 2"/>
          <p:cNvSpPr txBox="1">
            <a:spLocks noChangeArrowheads="1"/>
          </p:cNvSpPr>
          <p:nvPr/>
        </p:nvSpPr>
        <p:spPr bwMode="auto">
          <a:xfrm>
            <a:off x="495300" y="163610"/>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Weitergehende Hinweise </a:t>
            </a:r>
            <a:r>
              <a:rPr lang="de-DE" altLang="de-DE" sz="2400" b="1" dirty="0" smtClean="0">
                <a:solidFill>
                  <a:schemeClr val="bg1"/>
                </a:solidFill>
              </a:rPr>
              <a:t/>
            </a:r>
            <a:br>
              <a:rPr lang="de-DE" altLang="de-DE" sz="2400" b="1" dirty="0" smtClean="0">
                <a:solidFill>
                  <a:schemeClr val="bg1"/>
                </a:solidFill>
              </a:rPr>
            </a:br>
            <a:r>
              <a:rPr lang="de-DE" altLang="de-DE" sz="2400" b="1" dirty="0" smtClean="0">
                <a:solidFill>
                  <a:schemeClr val="bg1"/>
                </a:solidFill>
              </a:rPr>
              <a:t>zum </a:t>
            </a:r>
            <a:r>
              <a:rPr lang="de-DE" altLang="de-DE" sz="2400" b="1" dirty="0">
                <a:solidFill>
                  <a:schemeClr val="bg1"/>
                </a:solidFill>
              </a:rPr>
              <a:t>Arbeits-, Gesundheits- und Umweltschutz </a:t>
            </a:r>
          </a:p>
        </p:txBody>
      </p:sp>
      <p:pic>
        <p:nvPicPr>
          <p:cNvPr id="7" name="Grafik 6"/>
          <p:cNvPicPr>
            <a:picLocks noChangeAspect="1"/>
          </p:cNvPicPr>
          <p:nvPr/>
        </p:nvPicPr>
        <p:blipFill>
          <a:blip r:embed="rId3"/>
          <a:stretch>
            <a:fillRect/>
          </a:stretch>
        </p:blipFill>
        <p:spPr>
          <a:xfrm>
            <a:off x="1319017" y="2875084"/>
            <a:ext cx="5706037" cy="3176198"/>
          </a:xfrm>
          <a:prstGeom prst="rect">
            <a:avLst/>
          </a:prstGeom>
        </p:spPr>
      </p:pic>
      <p:sp>
        <p:nvSpPr>
          <p:cNvPr id="8" name="Pfeil nach unten 7"/>
          <p:cNvSpPr/>
          <p:nvPr/>
        </p:nvSpPr>
        <p:spPr bwMode="auto">
          <a:xfrm>
            <a:off x="4730261" y="4774142"/>
            <a:ext cx="484632" cy="503783"/>
          </a:xfrm>
          <a:prstGeom prst="downArrow">
            <a:avLst/>
          </a:prstGeom>
          <a:noFill/>
          <a:ln w="1270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500" b="0" i="0" u="none" strike="noStrike" cap="none" normalizeH="0" baseline="0" smtClean="0">
              <a:ln>
                <a:solidFill>
                  <a:srgbClr val="FF0000"/>
                </a:solidFill>
              </a:ln>
              <a:solidFill>
                <a:srgbClr val="FF0000"/>
              </a:solidFill>
              <a:effectLst/>
              <a:latin typeface="Arial" charset="0"/>
            </a:endParaRPr>
          </a:p>
        </p:txBody>
      </p:sp>
    </p:spTree>
    <p:extLst>
      <p:ext uri="{BB962C8B-B14F-4D97-AF65-F5344CB8AC3E}">
        <p14:creationId xmlns:p14="http://schemas.microsoft.com/office/powerpoint/2010/main" val="340243343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315108"/>
            <a:ext cx="8197850" cy="4259628"/>
          </a:xfrm>
        </p:spPr>
        <p:txBody>
          <a:bodyPr>
            <a:spAutoFit/>
          </a:bodyPr>
          <a:lstStyle/>
          <a:p>
            <a:pPr marL="0" indent="0">
              <a:buNone/>
              <a:tabLst>
                <a:tab pos="4668838" algn="l"/>
                <a:tab pos="4927600" algn="l"/>
              </a:tabLst>
              <a:defRPr/>
            </a:pPr>
            <a:r>
              <a:rPr lang="de-DE" dirty="0">
                <a:sym typeface="Wingdings" panose="05000000000000000000" pitchFamily="2" charset="2"/>
              </a:rPr>
              <a:t> </a:t>
            </a:r>
            <a:r>
              <a:rPr lang="de-DE" dirty="0" smtClean="0"/>
              <a:t>Indexverzeichnis A-Z (übersichtlich nach Themen)</a:t>
            </a:r>
          </a:p>
          <a:p>
            <a:pPr marL="0" indent="0">
              <a:buFont typeface="Wingdings" pitchFamily="2" charset="2"/>
              <a:buNone/>
              <a:defRPr/>
            </a:pPr>
            <a:endParaRPr lang="de-DE" dirty="0"/>
          </a:p>
          <a:p>
            <a:pPr marL="0" indent="0">
              <a:buFont typeface="Wingdings" pitchFamily="2" charset="2"/>
              <a:buNone/>
              <a:defRPr/>
            </a:pPr>
            <a:endParaRPr lang="de-DE" dirty="0" smtClean="0"/>
          </a:p>
          <a:p>
            <a:pPr marL="0" indent="0">
              <a:buFont typeface="Wingdings" pitchFamily="2" charset="2"/>
              <a:buNone/>
              <a:defRPr/>
            </a:pPr>
            <a:endParaRPr lang="de-DE" dirty="0" smtClean="0"/>
          </a:p>
          <a:p>
            <a:pPr marL="0" indent="0">
              <a:buFont typeface="Wingdings" pitchFamily="2" charset="2"/>
              <a:buNone/>
              <a:defRPr/>
            </a:pPr>
            <a:endParaRPr lang="de-DE" dirty="0"/>
          </a:p>
          <a:p>
            <a:pPr marL="0" indent="0">
              <a:buFont typeface="Wingdings" pitchFamily="2" charset="2"/>
              <a:buNone/>
              <a:defRPr/>
            </a:pPr>
            <a:endParaRPr lang="de-DE" dirty="0" smtClean="0"/>
          </a:p>
          <a:p>
            <a:pPr marL="0" indent="0">
              <a:buFont typeface="Wingdings" pitchFamily="2" charset="2"/>
              <a:buNone/>
              <a:defRPr/>
            </a:pPr>
            <a:endParaRPr lang="de-DE" dirty="0"/>
          </a:p>
          <a:p>
            <a:pPr marL="0" indent="0">
              <a:buFont typeface="Wingdings" pitchFamily="2" charset="2"/>
              <a:buNone/>
              <a:defRPr/>
            </a:pPr>
            <a:endParaRPr lang="de-DE" dirty="0" smtClean="0"/>
          </a:p>
          <a:p>
            <a:pPr marL="0" indent="0">
              <a:buFont typeface="Wingdings" pitchFamily="2" charset="2"/>
              <a:buNone/>
              <a:defRPr/>
            </a:pPr>
            <a:endParaRPr lang="de-DE" dirty="0"/>
          </a:p>
          <a:p>
            <a:pPr marL="0" indent="0">
              <a:buFont typeface="Wingdings" pitchFamily="2" charset="2"/>
              <a:buNone/>
              <a:defRPr/>
            </a:pPr>
            <a:endParaRPr lang="de-DE" dirty="0" smtClean="0"/>
          </a:p>
          <a:p>
            <a:pPr marL="0" indent="0">
              <a:buNone/>
              <a:defRPr/>
            </a:pPr>
            <a:endParaRPr lang="de-DE" dirty="0"/>
          </a:p>
          <a:p>
            <a:pPr marL="0" indent="0">
              <a:buNone/>
              <a:defRPr/>
            </a:pPr>
            <a:r>
              <a:rPr lang="de-DE" dirty="0" smtClean="0"/>
              <a:t>Bei spezifischen Fragen / Anregungen zur Arbeitssicherheit wenden Sie sich an die Beschäftigten der Hochschule – eine Kontaktvermittlung zu den Fachkräften für Arbeitssicherheit / Betriebsärztin ist möglich.</a:t>
            </a:r>
          </a:p>
        </p:txBody>
      </p:sp>
      <p:sp>
        <p:nvSpPr>
          <p:cNvPr id="5" name="Rectangle 2"/>
          <p:cNvSpPr txBox="1">
            <a:spLocks noChangeArrowheads="1"/>
          </p:cNvSpPr>
          <p:nvPr/>
        </p:nvSpPr>
        <p:spPr bwMode="auto">
          <a:xfrm>
            <a:off x="495300" y="163610"/>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Weitergehende Hinweise </a:t>
            </a:r>
            <a:r>
              <a:rPr lang="de-DE" altLang="de-DE" sz="2400" b="1" dirty="0" smtClean="0">
                <a:solidFill>
                  <a:schemeClr val="bg1"/>
                </a:solidFill>
              </a:rPr>
              <a:t/>
            </a:r>
            <a:br>
              <a:rPr lang="de-DE" altLang="de-DE" sz="2400" b="1" dirty="0" smtClean="0">
                <a:solidFill>
                  <a:schemeClr val="bg1"/>
                </a:solidFill>
              </a:rPr>
            </a:br>
            <a:r>
              <a:rPr lang="de-DE" altLang="de-DE" sz="2400" b="1" dirty="0" smtClean="0">
                <a:solidFill>
                  <a:schemeClr val="bg1"/>
                </a:solidFill>
              </a:rPr>
              <a:t>zum </a:t>
            </a:r>
            <a:r>
              <a:rPr lang="de-DE" altLang="de-DE" sz="2400" b="1" dirty="0">
                <a:solidFill>
                  <a:schemeClr val="bg1"/>
                </a:solidFill>
              </a:rPr>
              <a:t>Arbeits-, Gesundheits- und Umweltschutz </a:t>
            </a:r>
          </a:p>
        </p:txBody>
      </p:sp>
      <p:pic>
        <p:nvPicPr>
          <p:cNvPr id="6" name="Grafik 5"/>
          <p:cNvPicPr>
            <a:picLocks noChangeAspect="1"/>
          </p:cNvPicPr>
          <p:nvPr/>
        </p:nvPicPr>
        <p:blipFill>
          <a:blip r:embed="rId3"/>
          <a:stretch>
            <a:fillRect/>
          </a:stretch>
        </p:blipFill>
        <p:spPr>
          <a:xfrm>
            <a:off x="1441938" y="1599256"/>
            <a:ext cx="4668715" cy="3025648"/>
          </a:xfrm>
          <a:prstGeom prst="rect">
            <a:avLst/>
          </a:prstGeom>
        </p:spPr>
      </p:pic>
      <p:sp>
        <p:nvSpPr>
          <p:cNvPr id="7" name="Ellipse 6"/>
          <p:cNvSpPr/>
          <p:nvPr/>
        </p:nvSpPr>
        <p:spPr bwMode="auto">
          <a:xfrm>
            <a:off x="1406770" y="3754320"/>
            <a:ext cx="580293" cy="290146"/>
          </a:xfrm>
          <a:prstGeom prst="ellipse">
            <a:avLst/>
          </a:prstGeom>
          <a:noFill/>
          <a:ln>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500" b="0" i="0" u="none" strike="noStrike" cap="none" normalizeH="0" baseline="0" smtClean="0">
              <a:ln>
                <a:noFill/>
              </a:ln>
              <a:solidFill>
                <a:srgbClr val="0028AD"/>
              </a:solidFill>
              <a:effectLst/>
              <a:latin typeface="Arial" charset="0"/>
            </a:endParaRPr>
          </a:p>
        </p:txBody>
      </p:sp>
    </p:spTree>
    <p:extLst>
      <p:ext uri="{BB962C8B-B14F-4D97-AF65-F5344CB8AC3E}">
        <p14:creationId xmlns:p14="http://schemas.microsoft.com/office/powerpoint/2010/main" val="219276699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198563"/>
            <a:ext cx="8197850" cy="4321175"/>
          </a:xfrm>
        </p:spPr>
        <p:txBody>
          <a:bodyPr/>
          <a:lstStyle/>
          <a:p>
            <a:pPr algn="ctr">
              <a:defRPr/>
            </a:pPr>
            <a:endParaRPr lang="de-DE" sz="3600" b="1" dirty="0" smtClean="0"/>
          </a:p>
          <a:p>
            <a:pPr marL="0" indent="0" algn="ctr">
              <a:buFont typeface="Wingdings" pitchFamily="2" charset="2"/>
              <a:buNone/>
              <a:defRPr/>
            </a:pPr>
            <a:endParaRPr lang="de-DE" sz="3600" b="1" dirty="0" smtClean="0"/>
          </a:p>
          <a:p>
            <a:pPr marL="0" indent="0" algn="ctr">
              <a:buFont typeface="Wingdings" pitchFamily="2" charset="2"/>
              <a:buNone/>
              <a:defRPr/>
            </a:pPr>
            <a:r>
              <a:rPr lang="de-DE" sz="3600" b="1" dirty="0" smtClean="0">
                <a:solidFill>
                  <a:srgbClr val="0F349A"/>
                </a:solidFill>
              </a:rPr>
              <a:t>Vielen Dank für Ihren Beitrag zur sicheren Gestaltung der Hochschule!</a:t>
            </a:r>
            <a:endParaRPr lang="de-DE" sz="3600" b="1" dirty="0">
              <a:solidFill>
                <a:srgbClr val="0F349A"/>
              </a:solidFill>
            </a:endParaRPr>
          </a:p>
        </p:txBody>
      </p:sp>
      <p:sp>
        <p:nvSpPr>
          <p:cNvPr id="31747" name="Rectangle 2"/>
          <p:cNvSpPr txBox="1">
            <a:spLocks noChangeArrowheads="1"/>
          </p:cNvSpPr>
          <p:nvPr/>
        </p:nvSpPr>
        <p:spPr bwMode="auto">
          <a:xfrm>
            <a:off x="409575" y="189103"/>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Haben Sie noch Fragen zur Sicherheit an der Hochschule?</a:t>
            </a:r>
          </a:p>
        </p:txBody>
      </p:sp>
    </p:spTree>
    <p:extLst>
      <p:ext uri="{BB962C8B-B14F-4D97-AF65-F5344CB8AC3E}">
        <p14:creationId xmlns:p14="http://schemas.microsoft.com/office/powerpoint/2010/main" val="12836448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552575"/>
            <a:ext cx="8197850" cy="4319588"/>
          </a:xfrm>
        </p:spPr>
        <p:txBody>
          <a:bodyPr/>
          <a:lstStyle/>
          <a:p>
            <a:pPr marL="0" indent="0">
              <a:buFont typeface="Wingdings" pitchFamily="2" charset="2"/>
              <a:buNone/>
              <a:defRPr/>
            </a:pPr>
            <a:r>
              <a:rPr lang="de-DE" dirty="0" smtClean="0"/>
              <a:t>Verschiedenste </a:t>
            </a:r>
            <a:r>
              <a:rPr lang="de-DE" dirty="0" smtClean="0">
                <a:solidFill>
                  <a:srgbClr val="C00000"/>
                </a:solidFill>
              </a:rPr>
              <a:t>Gefahren</a:t>
            </a:r>
            <a:r>
              <a:rPr lang="de-DE" dirty="0" smtClean="0"/>
              <a:t> </a:t>
            </a:r>
            <a:r>
              <a:rPr lang="de-DE" dirty="0"/>
              <a:t>und </a:t>
            </a:r>
            <a:r>
              <a:rPr lang="de-DE" dirty="0">
                <a:solidFill>
                  <a:srgbClr val="C00000"/>
                </a:solidFill>
              </a:rPr>
              <a:t>Notfallsituationen</a:t>
            </a:r>
            <a:r>
              <a:rPr lang="de-DE" dirty="0"/>
              <a:t> können an Hochschulen immer auftreten</a:t>
            </a:r>
            <a:r>
              <a:rPr lang="de-DE" dirty="0" smtClean="0"/>
              <a:t>.</a:t>
            </a:r>
          </a:p>
          <a:p>
            <a:pPr marL="0" indent="0">
              <a:buFont typeface="Wingdings" pitchFamily="2" charset="2"/>
              <a:buNone/>
              <a:defRPr/>
            </a:pPr>
            <a:r>
              <a:rPr lang="de-DE" dirty="0" smtClean="0"/>
              <a:t> </a:t>
            </a:r>
          </a:p>
          <a:p>
            <a:pPr marL="0" indent="0">
              <a:buFont typeface="Wingdings" pitchFamily="2" charset="2"/>
              <a:buNone/>
              <a:defRPr/>
            </a:pPr>
            <a:r>
              <a:rPr lang="de-DE" dirty="0" smtClean="0"/>
              <a:t>Daher ist es zur </a:t>
            </a:r>
            <a:r>
              <a:rPr lang="de-DE" dirty="0" smtClean="0">
                <a:solidFill>
                  <a:srgbClr val="00B050"/>
                </a:solidFill>
              </a:rPr>
              <a:t>Sicherheit</a:t>
            </a:r>
            <a:r>
              <a:rPr lang="de-DE" dirty="0" smtClean="0"/>
              <a:t> aller wichtig…</a:t>
            </a:r>
          </a:p>
          <a:p>
            <a:pPr>
              <a:buFont typeface="Arial" panose="020B0604020202020204" pitchFamily="34" charset="0"/>
              <a:buChar char="•"/>
              <a:defRPr/>
            </a:pPr>
            <a:r>
              <a:rPr lang="de-DE" dirty="0" smtClean="0"/>
              <a:t>Unfälle zu vermeiden, </a:t>
            </a:r>
          </a:p>
          <a:p>
            <a:pPr>
              <a:buFont typeface="Arial" panose="020B0604020202020204" pitchFamily="34" charset="0"/>
              <a:buChar char="•"/>
              <a:defRPr/>
            </a:pPr>
            <a:r>
              <a:rPr lang="de-DE" dirty="0" smtClean="0"/>
              <a:t>für Gefahren zu sensibilisieren </a:t>
            </a:r>
          </a:p>
          <a:p>
            <a:pPr>
              <a:buFont typeface="Arial" panose="020B0604020202020204" pitchFamily="34" charset="0"/>
              <a:buChar char="•"/>
              <a:defRPr/>
            </a:pPr>
            <a:r>
              <a:rPr lang="de-DE" dirty="0" smtClean="0"/>
              <a:t>und das </a:t>
            </a:r>
            <a:r>
              <a:rPr lang="de-DE" dirty="0"/>
              <a:t>richtige Verhalten in einer </a:t>
            </a:r>
            <a:r>
              <a:rPr lang="de-DE" dirty="0" smtClean="0"/>
              <a:t>Notfallsituation zu beherrschen.</a:t>
            </a:r>
          </a:p>
          <a:p>
            <a:pPr marL="0" indent="0">
              <a:buFont typeface="Wingdings" pitchFamily="2" charset="2"/>
              <a:buNone/>
              <a:defRPr/>
            </a:pPr>
            <a:endParaRPr lang="de-DE" dirty="0"/>
          </a:p>
          <a:p>
            <a:pPr marL="0" indent="0">
              <a:buNone/>
              <a:defRPr/>
            </a:pPr>
            <a:r>
              <a:rPr lang="de-DE" dirty="0" smtClean="0"/>
              <a:t>Mit dieser grundlegenden Sicherheitsunterweisung lernen Sie die wichtigsten Informationen kennen und können sich und anderen im Ernstfall helfen.</a:t>
            </a:r>
            <a:endParaRPr lang="de-DE" altLang="de-DE" b="1" dirty="0"/>
          </a:p>
          <a:p>
            <a:pPr>
              <a:buFont typeface="Wingdings" pitchFamily="2" charset="2"/>
              <a:buChar char="Ø"/>
              <a:defRPr/>
            </a:pPr>
            <a:endParaRPr lang="de-DE" altLang="de-DE" sz="1800" b="1" dirty="0" smtClean="0"/>
          </a:p>
          <a:p>
            <a:pPr>
              <a:buFont typeface="Wingdings" pitchFamily="2" charset="2"/>
              <a:buNone/>
              <a:defRPr/>
            </a:pPr>
            <a:endParaRPr lang="de-DE" altLang="de-DE" sz="1800" b="1" dirty="0" smtClean="0"/>
          </a:p>
          <a:p>
            <a:pPr>
              <a:buFont typeface="Wingdings" pitchFamily="2" charset="2"/>
              <a:buNone/>
              <a:defRPr/>
            </a:pPr>
            <a:endParaRPr lang="de-DE" altLang="de-DE" sz="1800" b="1" dirty="0" smtClean="0"/>
          </a:p>
        </p:txBody>
      </p:sp>
      <p:sp>
        <p:nvSpPr>
          <p:cNvPr id="6147" name="Rectangle 2"/>
          <p:cNvSpPr txBox="1">
            <a:spLocks noChangeArrowheads="1"/>
          </p:cNvSpPr>
          <p:nvPr/>
        </p:nvSpPr>
        <p:spPr bwMode="auto">
          <a:xfrm>
            <a:off x="573088" y="323503"/>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Sinn und Zweck der Sicherheitsunterweisung</a:t>
            </a:r>
          </a:p>
        </p:txBody>
      </p:sp>
    </p:spTree>
    <p:extLst>
      <p:ext uri="{BB962C8B-B14F-4D97-AF65-F5344CB8AC3E}">
        <p14:creationId xmlns:p14="http://schemas.microsoft.com/office/powerpoint/2010/main" val="4525543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482520"/>
            <a:ext cx="8197850" cy="4319588"/>
          </a:xfrm>
        </p:spPr>
        <p:txBody>
          <a:bodyPr/>
          <a:lstStyle/>
          <a:p>
            <a:pPr marL="0">
              <a:spcAft>
                <a:spcPts val="0"/>
              </a:spcAft>
              <a:buFont typeface="Wingdings" pitchFamily="2" charset="2"/>
              <a:buNone/>
              <a:defRPr/>
            </a:pPr>
            <a:r>
              <a:rPr lang="de-DE" altLang="de-DE" dirty="0" smtClean="0"/>
              <a:t>Immatrikulierte Studierende sind </a:t>
            </a:r>
            <a:r>
              <a:rPr lang="de-DE" altLang="de-DE" dirty="0"/>
              <a:t>an der Hochschule sowie auf dem direkten Weg </a:t>
            </a:r>
            <a:r>
              <a:rPr lang="de-DE" altLang="de-DE" dirty="0" smtClean="0"/>
              <a:t>zwischen Hochschule </a:t>
            </a:r>
            <a:r>
              <a:rPr lang="de-DE" altLang="de-DE" dirty="0" smtClean="0">
                <a:sym typeface="Wingdings" panose="05000000000000000000" pitchFamily="2" charset="2"/>
              </a:rPr>
              <a:t>&amp; Wohnung </a:t>
            </a:r>
            <a:r>
              <a:rPr lang="de-DE" altLang="de-DE" dirty="0" smtClean="0"/>
              <a:t>bei </a:t>
            </a:r>
            <a:r>
              <a:rPr lang="de-DE" altLang="de-DE" dirty="0"/>
              <a:t>der </a:t>
            </a:r>
            <a:r>
              <a:rPr lang="de-DE" altLang="de-DE" b="1" dirty="0" smtClean="0"/>
              <a:t>Unfallkasse NRW </a:t>
            </a:r>
            <a:r>
              <a:rPr lang="de-DE" altLang="de-DE" dirty="0" smtClean="0"/>
              <a:t>unfallversichert!</a:t>
            </a:r>
          </a:p>
          <a:p>
            <a:pPr marL="0">
              <a:spcAft>
                <a:spcPts val="0"/>
              </a:spcAft>
              <a:buFont typeface="Wingdings" pitchFamily="2" charset="2"/>
              <a:buNone/>
              <a:defRPr/>
            </a:pPr>
            <a:endParaRPr lang="de-DE" altLang="de-DE" b="1" dirty="0" smtClean="0"/>
          </a:p>
          <a:p>
            <a:pPr>
              <a:spcAft>
                <a:spcPts val="0"/>
              </a:spcAft>
              <a:buFont typeface="Arial" panose="020B0604020202020204" pitchFamily="34" charset="0"/>
              <a:buChar char="•"/>
              <a:defRPr/>
            </a:pPr>
            <a:r>
              <a:rPr lang="de-DE" altLang="de-DE" dirty="0" smtClean="0"/>
              <a:t>Versicherungsschutz gilt bei </a:t>
            </a:r>
            <a:r>
              <a:rPr lang="de-DE" altLang="de-DE" dirty="0"/>
              <a:t>allen </a:t>
            </a:r>
            <a:r>
              <a:rPr lang="de-DE" altLang="de-DE" b="1" dirty="0"/>
              <a:t>studienbezogenen Tätigkeiten</a:t>
            </a:r>
            <a:r>
              <a:rPr lang="de-DE" altLang="de-DE" dirty="0"/>
              <a:t>, die im organisatorischen Verantwortungsbereich der Hochschule liegen.  </a:t>
            </a:r>
            <a:r>
              <a:rPr lang="de-DE" altLang="de-DE" dirty="0" smtClean="0"/>
              <a:t>                                      </a:t>
            </a:r>
            <a:r>
              <a:rPr lang="de-DE" altLang="de-DE" i="1" dirty="0" smtClean="0"/>
              <a:t>(z. B. Besuch </a:t>
            </a:r>
            <a:r>
              <a:rPr lang="de-DE" altLang="de-DE" i="1" dirty="0"/>
              <a:t>von Vorlesungen, Seminaren oder Übungen, der Besuch der </a:t>
            </a:r>
            <a:r>
              <a:rPr lang="de-DE" altLang="de-DE" i="1" dirty="0" smtClean="0"/>
              <a:t>Hochschulbibliothek </a:t>
            </a:r>
            <a:r>
              <a:rPr lang="de-DE" altLang="de-DE" i="1" dirty="0"/>
              <a:t>oder auch </a:t>
            </a:r>
            <a:r>
              <a:rPr lang="de-DE" altLang="de-DE" i="1" dirty="0" smtClean="0"/>
              <a:t>bei der Teilnahme an Exkursionen.)</a:t>
            </a:r>
          </a:p>
          <a:p>
            <a:pPr marL="0">
              <a:spcAft>
                <a:spcPts val="0"/>
              </a:spcAft>
              <a:buFont typeface="Wingdings" pitchFamily="2" charset="2"/>
              <a:buNone/>
              <a:defRPr/>
            </a:pPr>
            <a:endParaRPr lang="de-DE" altLang="de-DE" i="1" dirty="0" smtClean="0"/>
          </a:p>
          <a:p>
            <a:pPr marL="96837" indent="-285750">
              <a:spcAft>
                <a:spcPts val="0"/>
              </a:spcAft>
              <a:buFont typeface="Arial" panose="020B0604020202020204" pitchFamily="34" charset="0"/>
              <a:buChar char="•"/>
              <a:defRPr/>
            </a:pPr>
            <a:r>
              <a:rPr lang="de-DE" altLang="de-DE" b="1" dirty="0" smtClean="0"/>
              <a:t>Hinweis: </a:t>
            </a:r>
            <a:r>
              <a:rPr lang="de-DE" altLang="de-DE" dirty="0" smtClean="0"/>
              <a:t>Private Tätigkeiten sind nicht gesetzl. unfallversichert .</a:t>
            </a:r>
          </a:p>
          <a:p>
            <a:pPr marL="0" indent="0">
              <a:spcAft>
                <a:spcPts val="0"/>
              </a:spcAft>
              <a:buNone/>
              <a:defRPr/>
            </a:pPr>
            <a:r>
              <a:rPr lang="de-DE" altLang="de-DE" dirty="0"/>
              <a:t> </a:t>
            </a:r>
            <a:r>
              <a:rPr lang="de-DE" altLang="de-DE" dirty="0" smtClean="0"/>
              <a:t>    </a:t>
            </a:r>
            <a:r>
              <a:rPr lang="de-DE" altLang="de-DE" i="1" dirty="0" smtClean="0"/>
              <a:t>(z. B. der Weg zum Bäcker)</a:t>
            </a:r>
          </a:p>
          <a:p>
            <a:pPr marL="0">
              <a:spcAft>
                <a:spcPts val="0"/>
              </a:spcAft>
              <a:buFont typeface="Wingdings" pitchFamily="2" charset="2"/>
              <a:buNone/>
              <a:defRPr/>
            </a:pPr>
            <a:endParaRPr lang="de-DE" altLang="de-DE" dirty="0"/>
          </a:p>
          <a:p>
            <a:pPr marL="96837" indent="-285750">
              <a:spcAft>
                <a:spcPts val="0"/>
              </a:spcAft>
              <a:buFont typeface="Arial" panose="020B0604020202020204" pitchFamily="34" charset="0"/>
              <a:buChar char="•"/>
              <a:defRPr/>
            </a:pPr>
            <a:r>
              <a:rPr lang="de-DE" altLang="de-DE" b="1" dirty="0" smtClean="0"/>
              <a:t>Sie erleiden einen Unfall? </a:t>
            </a:r>
            <a:endParaRPr lang="de-DE" altLang="de-DE" dirty="0"/>
          </a:p>
          <a:p>
            <a:pPr marL="0" indent="0">
              <a:spcAft>
                <a:spcPts val="0"/>
              </a:spcAft>
              <a:buNone/>
              <a:defRPr/>
            </a:pPr>
            <a:r>
              <a:rPr lang="de-DE" altLang="de-DE" dirty="0" smtClean="0"/>
              <a:t>     Melden Sie sich bei der Hochschule und stellen Sie umgehend eine Unfallanzeige!</a:t>
            </a:r>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7171" name="Rectangle 2"/>
          <p:cNvSpPr txBox="1">
            <a:spLocks noChangeArrowheads="1"/>
          </p:cNvSpPr>
          <p:nvPr/>
        </p:nvSpPr>
        <p:spPr bwMode="auto">
          <a:xfrm>
            <a:off x="573088" y="340528"/>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Unfallversicherungsschutz</a:t>
            </a:r>
          </a:p>
        </p:txBody>
      </p:sp>
    </p:spTree>
    <p:extLst>
      <p:ext uri="{BB962C8B-B14F-4D97-AF65-F5344CB8AC3E}">
        <p14:creationId xmlns:p14="http://schemas.microsoft.com/office/powerpoint/2010/main" val="2950611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Benachrichtigen Sie </a:t>
            </a:r>
            <a:r>
              <a:rPr lang="de-DE" altLang="de-DE" dirty="0"/>
              <a:t>bitte so schnell wie möglich die zuständige Stelle </a:t>
            </a:r>
            <a:r>
              <a:rPr lang="de-DE" altLang="de-DE" dirty="0" smtClean="0"/>
              <a:t>der Hochschulverwaltung - </a:t>
            </a:r>
            <a:r>
              <a:rPr lang="de-DE" altLang="de-DE" dirty="0"/>
              <a:t>von dort wird der Unfall per Unfallanzeige an die Unfallkasse Nordrhein-Westfalen </a:t>
            </a:r>
            <a:r>
              <a:rPr lang="de-DE" altLang="de-DE" dirty="0" smtClean="0"/>
              <a:t>gemeldet!</a:t>
            </a:r>
          </a:p>
          <a:p>
            <a:pPr marL="0">
              <a:spcAft>
                <a:spcPts val="0"/>
              </a:spcAft>
              <a:buFont typeface="Wingdings" pitchFamily="2" charset="2"/>
              <a:buNone/>
              <a:defRPr/>
            </a:pPr>
            <a:endParaRPr lang="de-DE" altLang="de-DE" dirty="0"/>
          </a:p>
          <a:p>
            <a:pPr marL="0">
              <a:spcAft>
                <a:spcPts val="600"/>
              </a:spcAft>
              <a:buFont typeface="Wingdings" pitchFamily="2" charset="2"/>
              <a:buNone/>
              <a:defRPr/>
            </a:pPr>
            <a:r>
              <a:rPr lang="de-DE" altLang="de-DE" b="1" dirty="0" smtClean="0"/>
              <a:t>Ansprechpartner? </a:t>
            </a:r>
            <a:endParaRPr lang="de-DE" altLang="de-DE" b="1" dirty="0"/>
          </a:p>
          <a:p>
            <a:pPr marL="0">
              <a:spcAft>
                <a:spcPts val="600"/>
              </a:spcAft>
              <a:buFont typeface="Wingdings" pitchFamily="2" charset="2"/>
              <a:buNone/>
              <a:defRPr/>
            </a:pPr>
            <a:r>
              <a:rPr lang="de-DE" altLang="de-DE" dirty="0" smtClean="0"/>
              <a:t>Hochschulverwaltung : Sachgebiet </a:t>
            </a:r>
            <a:r>
              <a:rPr lang="de-DE" altLang="de-DE" dirty="0"/>
              <a:t>2.4 / Studentische </a:t>
            </a:r>
            <a:r>
              <a:rPr lang="de-DE" altLang="de-DE" dirty="0" smtClean="0"/>
              <a:t/>
            </a:r>
            <a:br>
              <a:rPr lang="de-DE" altLang="de-DE" dirty="0" smtClean="0"/>
            </a:br>
            <a:r>
              <a:rPr lang="de-DE" altLang="de-DE" dirty="0" smtClean="0"/>
              <a:t>Angelegenheiten</a:t>
            </a:r>
            <a:r>
              <a:rPr lang="de-DE" altLang="de-DE" dirty="0"/>
              <a:t/>
            </a:r>
            <a:br>
              <a:rPr lang="de-DE" altLang="de-DE" dirty="0"/>
            </a:br>
            <a:r>
              <a:rPr lang="de-DE" altLang="de-DE" dirty="0" smtClean="0"/>
              <a:t>(Herr Tobias Becker; Tel. </a:t>
            </a:r>
            <a:r>
              <a:rPr lang="de-DE" smtClean="0"/>
              <a:t>02371/5661104</a:t>
            </a:r>
            <a:r>
              <a:rPr lang="de-DE" altLang="de-DE" dirty="0" smtClean="0"/>
              <a:t>)</a:t>
            </a:r>
          </a:p>
          <a:p>
            <a:pPr marL="0">
              <a:spcAft>
                <a:spcPts val="0"/>
              </a:spcAft>
              <a:buFont typeface="Wingdings" pitchFamily="2" charset="2"/>
              <a:buNone/>
              <a:defRPr/>
            </a:pPr>
            <a:endParaRPr lang="de-DE" altLang="de-DE" dirty="0" smtClean="0"/>
          </a:p>
          <a:p>
            <a:pPr marL="0">
              <a:spcAft>
                <a:spcPts val="0"/>
              </a:spcAft>
              <a:buFont typeface="Wingdings" pitchFamily="2" charset="2"/>
              <a:buNone/>
              <a:defRPr/>
            </a:pPr>
            <a:r>
              <a:rPr lang="de-DE" altLang="de-DE" b="1" dirty="0" smtClean="0"/>
              <a:t>Was muss ausgefüllt werden?</a:t>
            </a:r>
          </a:p>
          <a:p>
            <a:pPr marL="0">
              <a:spcAft>
                <a:spcPts val="0"/>
              </a:spcAft>
              <a:buFont typeface="Wingdings" pitchFamily="2" charset="2"/>
              <a:buNone/>
              <a:defRPr/>
            </a:pPr>
            <a:endParaRPr lang="de-DE" altLang="de-DE" u="sng" dirty="0" smtClean="0"/>
          </a:p>
          <a:p>
            <a:pPr marL="0">
              <a:spcAft>
                <a:spcPts val="0"/>
              </a:spcAft>
              <a:buFont typeface="Wingdings" pitchFamily="2" charset="2"/>
              <a:buNone/>
              <a:defRPr/>
            </a:pPr>
            <a:r>
              <a:rPr lang="de-DE" altLang="de-DE" dirty="0" smtClean="0"/>
              <a:t>Arbeitsunfall:	Unfallanzeige</a:t>
            </a:r>
            <a:endParaRPr lang="de-DE" altLang="de-DE" dirty="0"/>
          </a:p>
          <a:p>
            <a:pPr marL="0">
              <a:spcAft>
                <a:spcPts val="0"/>
              </a:spcAft>
              <a:buFont typeface="Wingdings" pitchFamily="2" charset="2"/>
              <a:buNone/>
              <a:defRPr/>
            </a:pPr>
            <a:r>
              <a:rPr lang="de-DE" dirty="0" smtClean="0">
                <a:sym typeface="Wingdings" panose="05000000000000000000" pitchFamily="2" charset="2"/>
              </a:rPr>
              <a:t>Wegeunfall*:  	Unfallanzeige </a:t>
            </a:r>
            <a:r>
              <a:rPr lang="de-DE" dirty="0">
                <a:sym typeface="Wingdings" panose="05000000000000000000" pitchFamily="2" charset="2"/>
              </a:rPr>
              <a:t>+ </a:t>
            </a:r>
            <a:r>
              <a:rPr lang="de-DE" dirty="0" smtClean="0">
                <a:sym typeface="Wingdings" panose="05000000000000000000" pitchFamily="2" charset="2"/>
              </a:rPr>
              <a:t>Wegeunfallfragebogen</a:t>
            </a:r>
          </a:p>
          <a:p>
            <a:pPr marL="0">
              <a:spcAft>
                <a:spcPts val="0"/>
              </a:spcAft>
              <a:buFont typeface="Wingdings" pitchFamily="2" charset="2"/>
              <a:buNone/>
              <a:defRPr/>
            </a:pPr>
            <a:endParaRPr lang="de-DE" dirty="0" smtClean="0">
              <a:sym typeface="Wingdings" panose="05000000000000000000" pitchFamily="2" charset="2"/>
            </a:endParaRPr>
          </a:p>
          <a:p>
            <a:pPr marL="0">
              <a:spcAft>
                <a:spcPts val="0"/>
              </a:spcAft>
              <a:buFont typeface="Wingdings" pitchFamily="2" charset="2"/>
              <a:buNone/>
              <a:defRPr/>
            </a:pPr>
            <a:r>
              <a:rPr lang="de-DE" altLang="de-DE" sz="1200" i="1" dirty="0" smtClean="0">
                <a:sym typeface="Wingdings" panose="05000000000000000000" pitchFamily="2" charset="2"/>
              </a:rPr>
              <a:t>* Unfall, der sich auf dem direkten Weg von zu Hause zur </a:t>
            </a:r>
          </a:p>
          <a:p>
            <a:pPr marL="0">
              <a:spcAft>
                <a:spcPts val="0"/>
              </a:spcAft>
              <a:buFont typeface="Wingdings" pitchFamily="2" charset="2"/>
              <a:buNone/>
              <a:defRPr/>
            </a:pPr>
            <a:r>
              <a:rPr lang="de-DE" altLang="de-DE" sz="1200" i="1" dirty="0" smtClean="0">
                <a:sym typeface="Wingdings" panose="05000000000000000000" pitchFamily="2" charset="2"/>
              </a:rPr>
              <a:t>Hochschule oder zurück ereignet</a:t>
            </a:r>
            <a:endParaRPr lang="de-DE" altLang="de-DE" sz="1200" i="1"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Unfallversicherungsschutz </a:t>
            </a:r>
            <a:br>
              <a:rPr lang="de-DE" altLang="de-DE" sz="2400" b="1" dirty="0" smtClean="0">
                <a:solidFill>
                  <a:schemeClr val="bg1"/>
                </a:solidFill>
              </a:rPr>
            </a:br>
            <a:r>
              <a:rPr lang="de-DE" altLang="de-DE" sz="1800" b="1" dirty="0" smtClean="0">
                <a:solidFill>
                  <a:schemeClr val="bg1"/>
                </a:solidFill>
              </a:rPr>
              <a:t>Erstellen </a:t>
            </a:r>
            <a:r>
              <a:rPr lang="de-DE" altLang="de-DE" sz="1800" b="1" dirty="0">
                <a:solidFill>
                  <a:schemeClr val="bg1"/>
                </a:solidFill>
              </a:rPr>
              <a:t>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035175"/>
            <a:ext cx="2595562" cy="367188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368666244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1375305" y="200011"/>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Verhalten </a:t>
            </a:r>
            <a:r>
              <a:rPr lang="de-DE" altLang="de-DE" sz="1800" b="1" dirty="0">
                <a:solidFill>
                  <a:schemeClr val="bg1"/>
                </a:solidFill>
              </a:rPr>
              <a:t>in Notfällen</a:t>
            </a:r>
          </a:p>
        </p:txBody>
      </p:sp>
      <p:sp>
        <p:nvSpPr>
          <p:cNvPr id="3" name="Textfeld 2"/>
          <p:cNvSpPr txBox="1"/>
          <p:nvPr/>
        </p:nvSpPr>
        <p:spPr>
          <a:xfrm>
            <a:off x="573088" y="1301864"/>
            <a:ext cx="7875587" cy="5693866"/>
          </a:xfrm>
          <a:prstGeom prst="rect">
            <a:avLst/>
          </a:prstGeom>
          <a:noFill/>
        </p:spPr>
        <p:txBody>
          <a:bodyPr>
            <a:spAutoFit/>
          </a:bodyPr>
          <a:lstStyle/>
          <a:p>
            <a:pPr marL="285750" indent="-285750" algn="l">
              <a:buFont typeface="Arial" panose="020B0604020202020204" pitchFamily="34" charset="0"/>
              <a:buChar char="•"/>
              <a:defRPr/>
            </a:pPr>
            <a:r>
              <a:rPr lang="de-DE" sz="1600" b="1" dirty="0">
                <a:solidFill>
                  <a:schemeClr val="tx1"/>
                </a:solidFill>
                <a:latin typeface="Arial" pitchFamily="34" charset="0"/>
              </a:rPr>
              <a:t>Ruhe bewahren! </a:t>
            </a:r>
            <a:endParaRPr lang="de-DE" sz="1600" b="1" dirty="0" smtClean="0">
              <a:solidFill>
                <a:schemeClr val="tx1"/>
              </a:solidFill>
              <a:latin typeface="Arial" pitchFamily="34" charset="0"/>
            </a:endParaRPr>
          </a:p>
          <a:p>
            <a:pPr algn="l">
              <a:defRPr/>
            </a:pPr>
            <a:endParaRPr lang="de-DE" sz="1600" b="1" dirty="0" smtClean="0">
              <a:solidFill>
                <a:schemeClr val="tx1"/>
              </a:solidFill>
              <a:latin typeface="Arial" pitchFamily="34" charset="0"/>
            </a:endParaRPr>
          </a:p>
          <a:p>
            <a:pPr marL="285750" indent="-285750" algn="l">
              <a:buFont typeface="Arial" panose="020B0604020202020204" pitchFamily="34" charset="0"/>
              <a:buChar char="•"/>
              <a:defRPr/>
            </a:pPr>
            <a:r>
              <a:rPr lang="de-DE" sz="1600" b="1" dirty="0" smtClean="0">
                <a:solidFill>
                  <a:schemeClr val="tx1"/>
                </a:solidFill>
                <a:latin typeface="Arial" pitchFamily="34" charset="0"/>
              </a:rPr>
              <a:t>Dem </a:t>
            </a:r>
            <a:r>
              <a:rPr lang="de-DE" sz="1600" b="1" dirty="0">
                <a:solidFill>
                  <a:schemeClr val="tx1"/>
                </a:solidFill>
                <a:latin typeface="Arial" pitchFamily="34" charset="0"/>
              </a:rPr>
              <a:t>Verunfallten Hilfe leisten, ggf. Notruf absetzen</a:t>
            </a:r>
            <a:r>
              <a:rPr lang="de-DE" sz="1600" b="1" dirty="0" smtClean="0">
                <a:solidFill>
                  <a:schemeClr val="tx1"/>
                </a:solidFill>
                <a:latin typeface="Arial" pitchFamily="34" charset="0"/>
              </a:rPr>
              <a:t>:</a:t>
            </a:r>
          </a:p>
          <a:p>
            <a:pPr algn="l">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r>
              <a:rPr lang="de-DE" sz="1600" b="1" dirty="0">
                <a:solidFill>
                  <a:srgbClr val="00B050"/>
                </a:solidFill>
                <a:latin typeface="Arial" pitchFamily="34" charset="0"/>
              </a:rPr>
              <a:t>WER</a:t>
            </a:r>
            <a:r>
              <a:rPr lang="de-DE" sz="1600" dirty="0">
                <a:solidFill>
                  <a:schemeClr val="tx1"/>
                </a:solidFill>
                <a:latin typeface="Arial" pitchFamily="34" charset="0"/>
              </a:rPr>
              <a:t> meldet sich?</a:t>
            </a:r>
          </a:p>
          <a:p>
            <a:pPr marL="285750" indent="-285750" algn="l">
              <a:buFont typeface="Arial" panose="020B0604020202020204" pitchFamily="34" charset="0"/>
              <a:buChar char="•"/>
              <a:defRPr/>
            </a:pPr>
            <a:r>
              <a:rPr lang="de-DE" sz="1600" b="1" dirty="0">
                <a:solidFill>
                  <a:srgbClr val="00B050"/>
                </a:solidFill>
                <a:latin typeface="Arial" pitchFamily="34" charset="0"/>
              </a:rPr>
              <a:t>WAS</a:t>
            </a:r>
            <a:r>
              <a:rPr lang="de-DE" sz="1600" dirty="0">
                <a:solidFill>
                  <a:schemeClr val="tx1"/>
                </a:solidFill>
                <a:latin typeface="Arial" pitchFamily="34" charset="0"/>
              </a:rPr>
              <a:t> ist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WO</a:t>
            </a:r>
            <a:r>
              <a:rPr lang="de-DE" sz="1600" dirty="0">
                <a:solidFill>
                  <a:schemeClr val="tx1"/>
                </a:solidFill>
                <a:latin typeface="Arial" pitchFamily="34" charset="0"/>
              </a:rPr>
              <a:t> ist es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WIE VIELE</a:t>
            </a:r>
            <a:r>
              <a:rPr lang="de-DE" sz="1600" dirty="0">
                <a:solidFill>
                  <a:schemeClr val="tx1"/>
                </a:solidFill>
                <a:latin typeface="Arial" pitchFamily="34" charset="0"/>
              </a:rPr>
              <a:t> sind verletzt?</a:t>
            </a:r>
          </a:p>
          <a:p>
            <a:pPr marL="285750" indent="-285750" algn="l">
              <a:buFont typeface="Arial" panose="020B0604020202020204" pitchFamily="34" charset="0"/>
              <a:buChar char="•"/>
              <a:defRPr/>
            </a:pPr>
            <a:r>
              <a:rPr lang="de-DE" sz="1600" b="1" dirty="0">
                <a:solidFill>
                  <a:srgbClr val="00B050"/>
                </a:solidFill>
                <a:latin typeface="Arial" pitchFamily="34" charset="0"/>
              </a:rPr>
              <a:t>WARTEN</a:t>
            </a:r>
            <a:r>
              <a:rPr lang="de-DE" sz="1600" dirty="0">
                <a:solidFill>
                  <a:schemeClr val="tx1"/>
                </a:solidFill>
                <a:latin typeface="Arial" pitchFamily="34" charset="0"/>
              </a:rPr>
              <a:t> auf Rückfragen </a:t>
            </a: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smtClean="0">
              <a:solidFill>
                <a:schemeClr val="tx1"/>
              </a:solidFill>
              <a:latin typeface="Arial" pitchFamily="34" charset="0"/>
            </a:endParaRPr>
          </a:p>
          <a:p>
            <a:pPr algn="l">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algn="l">
              <a:defRPr/>
            </a:pPr>
            <a:r>
              <a:rPr lang="de-DE" sz="1600" dirty="0">
                <a:solidFill>
                  <a:schemeClr val="tx1"/>
                </a:solidFill>
                <a:latin typeface="Arial" pitchFamily="34" charset="0"/>
              </a:rPr>
              <a:t>Die Hochschule verfügt über </a:t>
            </a:r>
            <a:r>
              <a:rPr lang="de-DE" sz="1600" b="1" dirty="0">
                <a:solidFill>
                  <a:srgbClr val="00B050"/>
                </a:solidFill>
                <a:latin typeface="Arial" pitchFamily="34" charset="0"/>
              </a:rPr>
              <a:t>Ersthelfer</a:t>
            </a:r>
            <a:r>
              <a:rPr lang="de-DE" sz="1600" dirty="0">
                <a:solidFill>
                  <a:schemeClr val="tx1"/>
                </a:solidFill>
                <a:latin typeface="Arial" pitchFamily="34" charset="0"/>
              </a:rPr>
              <a:t> an den Standorten. </a:t>
            </a:r>
          </a:p>
          <a:p>
            <a:pPr marL="285750" indent="-285750" algn="l">
              <a:buFont typeface="Arial" panose="020B0604020202020204" pitchFamily="34" charset="0"/>
              <a:buChar char="•"/>
              <a:defRPr/>
            </a:pPr>
            <a:r>
              <a:rPr lang="de-DE" sz="1600" dirty="0">
                <a:solidFill>
                  <a:schemeClr val="tx1"/>
                </a:solidFill>
                <a:latin typeface="Arial" pitchFamily="34" charset="0"/>
              </a:rPr>
              <a:t>Aushang der Listen: z. B. am Erste-Hilfe-Raum </a:t>
            </a:r>
          </a:p>
          <a:p>
            <a:pPr algn="l">
              <a:defRPr/>
            </a:pPr>
            <a:endParaRPr lang="de-DE" sz="1600" i="1" dirty="0">
              <a:solidFill>
                <a:schemeClr val="tx1"/>
              </a:solidFill>
              <a:latin typeface="Arial" pitchFamily="34" charset="0"/>
            </a:endParaRPr>
          </a:p>
          <a:p>
            <a:pPr algn="l">
              <a:defRPr/>
            </a:pPr>
            <a:r>
              <a:rPr lang="de-DE" sz="1600" i="1" dirty="0">
                <a:solidFill>
                  <a:schemeClr val="tx1"/>
                </a:solidFill>
                <a:latin typeface="Arial" pitchFamily="34" charset="0"/>
              </a:rPr>
              <a:t>(Ersthelfer sind ausgebildete Laien, die am Ort des Geschehens Maßnahmen der Ersten-Hilfe ergreifen können.)</a:t>
            </a:r>
          </a:p>
          <a:p>
            <a:pPr algn="l">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a:p>
            <a:pPr algn="l">
              <a:defRPr/>
            </a:pPr>
            <a:endParaRPr lang="de-DE" sz="2400" b="1" dirty="0">
              <a:solidFill>
                <a:schemeClr val="tx1"/>
              </a:solidFill>
              <a:latin typeface="Arial" pitchFamily="34" charset="0"/>
            </a:endParaRPr>
          </a:p>
        </p:txBody>
      </p:sp>
      <p:sp>
        <p:nvSpPr>
          <p:cNvPr id="9221" name="Textfeld 5"/>
          <p:cNvSpPr txBox="1">
            <a:spLocks noChangeArrowheads="1"/>
          </p:cNvSpPr>
          <p:nvPr/>
        </p:nvSpPr>
        <p:spPr bwMode="auto">
          <a:xfrm>
            <a:off x="5227607" y="2441099"/>
            <a:ext cx="3221068" cy="1323439"/>
          </a:xfrm>
          <a:prstGeom prst="rect">
            <a:avLst/>
          </a:prstGeom>
          <a:noFill/>
          <a:ln w="1905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dirty="0">
                <a:solidFill>
                  <a:schemeClr val="tx1"/>
                </a:solidFill>
              </a:rPr>
              <a:t>Hochschultelefone: </a:t>
            </a:r>
          </a:p>
          <a:p>
            <a:pPr algn="l"/>
            <a:r>
              <a:rPr lang="de-DE" altLang="de-DE" sz="1600" dirty="0">
                <a:solidFill>
                  <a:srgbClr val="00B050"/>
                </a:solidFill>
              </a:rPr>
              <a:t>(</a:t>
            </a:r>
            <a:r>
              <a:rPr lang="de-DE" altLang="de-DE" sz="1600" dirty="0" smtClean="0">
                <a:solidFill>
                  <a:srgbClr val="00B050"/>
                </a:solidFill>
              </a:rPr>
              <a:t>0)112</a:t>
            </a:r>
            <a:endParaRPr lang="de-DE" altLang="de-DE" sz="1600" dirty="0">
              <a:solidFill>
                <a:schemeClr val="tx1"/>
              </a:solidFill>
            </a:endParaRPr>
          </a:p>
          <a:p>
            <a:pPr algn="l"/>
            <a:endParaRPr lang="de-DE" altLang="de-DE" sz="1600" dirty="0">
              <a:solidFill>
                <a:schemeClr val="tx1"/>
              </a:solidFill>
            </a:endParaRPr>
          </a:p>
          <a:p>
            <a:pPr algn="l"/>
            <a:r>
              <a:rPr lang="de-DE" altLang="de-DE" sz="1600" dirty="0">
                <a:solidFill>
                  <a:schemeClr val="tx1"/>
                </a:solidFill>
              </a:rPr>
              <a:t>Mobilfunk:</a:t>
            </a:r>
          </a:p>
          <a:p>
            <a:pPr algn="l"/>
            <a:r>
              <a:rPr lang="de-DE" altLang="de-DE" sz="1600" dirty="0">
                <a:solidFill>
                  <a:srgbClr val="00B050"/>
                </a:solidFill>
              </a:rPr>
              <a:t>112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7074" y="2693445"/>
            <a:ext cx="820767" cy="81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7726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a:t>
            </a:r>
            <a:r>
              <a:rPr lang="de-DE" altLang="de-DE" sz="1800" b="1" dirty="0" smtClean="0">
                <a:solidFill>
                  <a:schemeClr val="bg1"/>
                </a:solidFill>
              </a:rPr>
              <a:t>Campus Meschede, Lindenstraße</a:t>
            </a:r>
            <a:endParaRPr lang="de-DE" altLang="de-DE" sz="1800" b="1" dirty="0">
              <a:solidFill>
                <a:schemeClr val="bg1"/>
              </a:solidFill>
            </a:endParaRPr>
          </a:p>
        </p:txBody>
      </p:sp>
      <p:sp>
        <p:nvSpPr>
          <p:cNvPr id="10244" name="Textfeld 2"/>
          <p:cNvSpPr txBox="1">
            <a:spLocks noChangeArrowheads="1"/>
          </p:cNvSpPr>
          <p:nvPr/>
        </p:nvSpPr>
        <p:spPr bwMode="auto">
          <a:xfrm>
            <a:off x="573088" y="1466504"/>
            <a:ext cx="787558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b="1" dirty="0" smtClean="0">
                <a:solidFill>
                  <a:schemeClr val="tx1"/>
                </a:solidFill>
              </a:rPr>
              <a:t>Verbandkästen</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Foyer</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Erste-Hilfe-Raum (EG 1.1.3)</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HWD-Werkstatt </a:t>
            </a:r>
            <a:r>
              <a:rPr lang="de-DE" altLang="de-DE" sz="1600" dirty="0">
                <a:solidFill>
                  <a:schemeClr val="tx1"/>
                </a:solidFill>
                <a:sym typeface="Wingdings" pitchFamily="2" charset="2"/>
              </a:rPr>
              <a:t>(EG, </a:t>
            </a:r>
            <a:r>
              <a:rPr lang="de-DE" altLang="de-DE" sz="1600" dirty="0" smtClean="0">
                <a:solidFill>
                  <a:schemeClr val="tx1"/>
                </a:solidFill>
                <a:sym typeface="Wingdings" pitchFamily="2" charset="2"/>
              </a:rPr>
              <a:t>1.5.2)</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HWD-TIZ </a:t>
            </a:r>
            <a:r>
              <a:rPr lang="de-DE" altLang="de-DE" sz="1600" dirty="0">
                <a:solidFill>
                  <a:schemeClr val="tx1"/>
                </a:solidFill>
                <a:sym typeface="Wingdings" pitchFamily="2" charset="2"/>
              </a:rPr>
              <a:t>(EG, </a:t>
            </a:r>
            <a:r>
              <a:rPr lang="de-DE" altLang="de-DE" sz="1600" dirty="0" smtClean="0">
                <a:solidFill>
                  <a:schemeClr val="tx1"/>
                </a:solidFill>
                <a:sym typeface="Wingdings" pitchFamily="2" charset="2"/>
              </a:rPr>
              <a:t>8.7)</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Teeküchen </a:t>
            </a:r>
            <a:r>
              <a:rPr lang="de-DE" altLang="de-DE" sz="1600" dirty="0">
                <a:solidFill>
                  <a:schemeClr val="tx1"/>
                </a:solidFill>
                <a:sym typeface="Wingdings" pitchFamily="2" charset="2"/>
              </a:rPr>
              <a:t>(1. OG, 1.2.31 und 2. OG, 2.2.32)  </a:t>
            </a:r>
            <a:endParaRPr lang="de-DE" altLang="de-DE" sz="9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smtClean="0">
                <a:solidFill>
                  <a:schemeClr val="tx1"/>
                </a:solidFill>
                <a:sym typeface="Wingdings" pitchFamily="2" charset="2"/>
              </a:rPr>
              <a:t>Erste-Hilfe-Plakate</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hängen </a:t>
            </a:r>
            <a:r>
              <a:rPr lang="de-DE" altLang="de-DE" sz="1600" dirty="0">
                <a:solidFill>
                  <a:schemeClr val="tx1"/>
                </a:solidFill>
                <a:sym typeface="Wingdings" pitchFamily="2" charset="2"/>
              </a:rPr>
              <a:t>am Standort aus </a:t>
            </a:r>
          </a:p>
          <a:p>
            <a:pPr algn="l"/>
            <a:endParaRPr lang="de-DE" altLang="de-DE" sz="1600" dirty="0">
              <a:solidFill>
                <a:schemeClr val="tx1"/>
              </a:solidFill>
              <a:sym typeface="Wingdings" pitchFamily="2" charset="2"/>
            </a:endParaRPr>
          </a:p>
          <a:p>
            <a:pPr algn="l"/>
            <a:endParaRPr lang="de-DE" altLang="de-DE" sz="1600" dirty="0" smtClean="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a:solidFill>
                  <a:schemeClr val="tx1"/>
                </a:solidFill>
                <a:sym typeface="Wingdings" pitchFamily="2" charset="2"/>
              </a:rPr>
              <a:t>AED (Automatisierte Externe Defibrillatoren</a:t>
            </a:r>
            <a:r>
              <a:rPr lang="de-DE" altLang="de-DE" sz="1600" b="1" dirty="0" smtClean="0">
                <a:solidFill>
                  <a:schemeClr val="tx1"/>
                </a:solidFill>
                <a:sym typeface="Wingdings" pitchFamily="2" charset="2"/>
              </a:rPr>
              <a:t>)</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a:solidFill>
                  <a:schemeClr val="tx1"/>
                </a:solidFill>
                <a:sym typeface="Wingdings" pitchFamily="2" charset="2"/>
              </a:rPr>
              <a:t>Wandschrank im Foyer, Erdgeschoss (Gebäude 1)</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Der </a:t>
            </a:r>
            <a:r>
              <a:rPr lang="de-DE" altLang="de-DE" sz="1600" dirty="0">
                <a:solidFill>
                  <a:schemeClr val="tx1"/>
                </a:solidFill>
                <a:sym typeface="Wingdings" pitchFamily="2" charset="2"/>
              </a:rPr>
              <a:t>AED gibt verbal präzise Hinweise zur Bedienung</a:t>
            </a:r>
          </a:p>
        </p:txBody>
      </p:sp>
      <p:pic>
        <p:nvPicPr>
          <p:cNvPr id="10246"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3993" y="3262156"/>
            <a:ext cx="9937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fik 1"/>
          <p:cNvPicPr>
            <a:picLocks noChangeAspect="1"/>
          </p:cNvPicPr>
          <p:nvPr/>
        </p:nvPicPr>
        <p:blipFill>
          <a:blip r:embed="rId5">
            <a:extLst>
              <a:ext uri="{28A0092B-C50C-407E-A947-70E740481C1C}">
                <a14:useLocalDpi xmlns:a14="http://schemas.microsoft.com/office/drawing/2010/main" val="0"/>
              </a:ext>
            </a:extLst>
          </a:blip>
          <a:srcRect l="19911" r="30534"/>
          <a:stretch>
            <a:fillRect/>
          </a:stretch>
        </p:blipFill>
        <p:spPr bwMode="auto">
          <a:xfrm>
            <a:off x="5677418" y="1450818"/>
            <a:ext cx="3081338" cy="3498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7250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a:t>
            </a:r>
            <a:r>
              <a:rPr lang="de-DE" altLang="de-DE" sz="1800" b="1" dirty="0" smtClean="0">
                <a:solidFill>
                  <a:schemeClr val="bg1"/>
                </a:solidFill>
              </a:rPr>
              <a:t>Campus Meschede, Jahnstraße</a:t>
            </a:r>
            <a:endParaRPr lang="de-DE" altLang="de-DE" sz="1800" b="1" dirty="0">
              <a:solidFill>
                <a:schemeClr val="bg1"/>
              </a:solidFill>
            </a:endParaRPr>
          </a:p>
        </p:txBody>
      </p:sp>
      <p:sp>
        <p:nvSpPr>
          <p:cNvPr id="10244" name="Textfeld 2"/>
          <p:cNvSpPr txBox="1">
            <a:spLocks noChangeArrowheads="1"/>
          </p:cNvSpPr>
          <p:nvPr/>
        </p:nvSpPr>
        <p:spPr bwMode="auto">
          <a:xfrm>
            <a:off x="573088" y="1466504"/>
            <a:ext cx="787558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b="1" dirty="0" smtClean="0">
                <a:solidFill>
                  <a:schemeClr val="tx1"/>
                </a:solidFill>
              </a:rPr>
              <a:t>Verbandkästen</a:t>
            </a:r>
          </a:p>
          <a:p>
            <a:pPr marL="285750" indent="-285750" algn="l">
              <a:buFont typeface="Arial" panose="020B0604020202020204" pitchFamily="34" charset="0"/>
              <a:buChar char="•"/>
            </a:pPr>
            <a:r>
              <a:rPr lang="de-DE" altLang="de-DE" sz="1600" dirty="0">
                <a:solidFill>
                  <a:srgbClr val="000000"/>
                </a:solidFill>
                <a:sym typeface="Wingdings" pitchFamily="2" charset="2"/>
              </a:rPr>
              <a:t>Erste-Hilfe-Raum (EG, 13.3.16</a:t>
            </a:r>
            <a:r>
              <a:rPr lang="de-DE" altLang="de-DE" sz="1600" dirty="0" smtClean="0">
                <a:solidFill>
                  <a:srgbClr val="000000"/>
                </a:solidFill>
                <a:sym typeface="Wingdings" pitchFamily="2" charset="2"/>
              </a:rPr>
              <a:t>)</a:t>
            </a:r>
          </a:p>
          <a:p>
            <a:pPr marL="285750" indent="-285750" algn="l">
              <a:buFont typeface="Arial" panose="020B0604020202020204" pitchFamily="34" charset="0"/>
              <a:buChar char="•"/>
            </a:pPr>
            <a:endParaRPr lang="de-DE" altLang="de-DE" sz="1600" dirty="0">
              <a:solidFill>
                <a:srgbClr val="000000"/>
              </a:solidFill>
              <a:sym typeface="Wingdings" pitchFamily="2" charset="2"/>
            </a:endParaRPr>
          </a:p>
          <a:p>
            <a:pPr algn="l"/>
            <a:endParaRPr lang="de-DE" altLang="de-DE" sz="1600" dirty="0" smtClean="0">
              <a:solidFill>
                <a:srgbClr val="000000"/>
              </a:solidFill>
              <a:sym typeface="Wingdings" pitchFamily="2" charset="2"/>
            </a:endParaRPr>
          </a:p>
          <a:p>
            <a:pPr marL="285750" indent="-285750" algn="l">
              <a:buFont typeface="Arial" panose="020B0604020202020204" pitchFamily="34" charset="0"/>
              <a:buChar char="•"/>
            </a:pPr>
            <a:endParaRPr lang="de-DE" altLang="de-DE" sz="1600" dirty="0">
              <a:solidFill>
                <a:srgbClr val="000000"/>
              </a:solidFill>
              <a:sym typeface="Wingdings" pitchFamily="2" charset="2"/>
            </a:endParaRPr>
          </a:p>
          <a:p>
            <a:pPr marL="285750" indent="-285750" algn="l">
              <a:buFont typeface="Arial" panose="020B0604020202020204" pitchFamily="34" charset="0"/>
              <a:buChar char="•"/>
            </a:pPr>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smtClean="0">
                <a:solidFill>
                  <a:schemeClr val="tx1"/>
                </a:solidFill>
                <a:sym typeface="Wingdings" pitchFamily="2" charset="2"/>
              </a:rPr>
              <a:t>Erste-Hilfe-Plakate</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hängen </a:t>
            </a:r>
            <a:r>
              <a:rPr lang="de-DE" altLang="de-DE" sz="1600" dirty="0">
                <a:solidFill>
                  <a:schemeClr val="tx1"/>
                </a:solidFill>
                <a:sym typeface="Wingdings" pitchFamily="2" charset="2"/>
              </a:rPr>
              <a:t>am Standort aus </a:t>
            </a:r>
          </a:p>
          <a:p>
            <a:pPr algn="l"/>
            <a:endParaRPr lang="de-DE" altLang="de-DE" sz="1600" dirty="0">
              <a:solidFill>
                <a:schemeClr val="tx1"/>
              </a:solidFill>
              <a:sym typeface="Wingdings" pitchFamily="2" charset="2"/>
            </a:endParaRPr>
          </a:p>
          <a:p>
            <a:pPr algn="l"/>
            <a:endParaRPr lang="de-DE" altLang="de-DE" sz="1600" dirty="0" smtClean="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a:solidFill>
                  <a:schemeClr val="tx1"/>
                </a:solidFill>
                <a:sym typeface="Wingdings" pitchFamily="2" charset="2"/>
              </a:rPr>
              <a:t>AED (Automatisierte Externe Defibrillatoren</a:t>
            </a:r>
            <a:r>
              <a:rPr lang="de-DE" altLang="de-DE" sz="1600" b="1" dirty="0" smtClean="0">
                <a:solidFill>
                  <a:schemeClr val="tx1"/>
                </a:solidFill>
                <a:sym typeface="Wingdings" pitchFamily="2" charset="2"/>
              </a:rPr>
              <a:t>)</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a:solidFill>
                  <a:schemeClr val="tx1"/>
                </a:solidFill>
                <a:sym typeface="Wingdings" pitchFamily="2" charset="2"/>
              </a:rPr>
              <a:t>Wandschrank in der Eingangshalle</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Der </a:t>
            </a:r>
            <a:r>
              <a:rPr lang="de-DE" altLang="de-DE" sz="1600" dirty="0">
                <a:solidFill>
                  <a:schemeClr val="tx1"/>
                </a:solidFill>
                <a:sym typeface="Wingdings" pitchFamily="2" charset="2"/>
              </a:rPr>
              <a:t>AED gibt verbal präzise Hinweise zur Bedienung</a:t>
            </a:r>
          </a:p>
        </p:txBody>
      </p:sp>
      <p:pic>
        <p:nvPicPr>
          <p:cNvPr id="10246"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4048701"/>
            <a:ext cx="9937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6987" y="1665420"/>
            <a:ext cx="3455987" cy="194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9821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7" y="1104182"/>
            <a:ext cx="7875587" cy="4616648"/>
          </a:xfrm>
          <a:prstGeom prst="rect">
            <a:avLst/>
          </a:prstGeom>
          <a:noFill/>
        </p:spPr>
        <p:txBody>
          <a:bodyPr>
            <a:spAutoFit/>
          </a:bodyPr>
          <a:lstStyle/>
          <a:p>
            <a:pPr algn="l">
              <a:defRPr/>
            </a:pPr>
            <a:endParaRPr lang="de-DE" sz="18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Erste-Hilfe-Raum (</a:t>
            </a:r>
            <a:r>
              <a:rPr lang="de-DE" sz="1600" b="1" dirty="0" smtClean="0">
                <a:solidFill>
                  <a:schemeClr val="tx1"/>
                </a:solidFill>
                <a:latin typeface="Arial" pitchFamily="34" charset="0"/>
                <a:sym typeface="Wingdings" panose="05000000000000000000" pitchFamily="2" charset="2"/>
              </a:rPr>
              <a:t>Sanitätsraum)</a:t>
            </a:r>
            <a:endParaRPr lang="de-DE" sz="1600" b="1" dirty="0">
              <a:solidFill>
                <a:schemeClr val="tx1"/>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Erdgeschoss (1.1.3)</a:t>
            </a:r>
          </a:p>
          <a:p>
            <a:pPr marL="285750" indent="-285750" algn="l">
              <a:buFont typeface="Arial" panose="020B0604020202020204" pitchFamily="34" charset="0"/>
              <a:buChar char="•"/>
              <a:defRPr/>
            </a:pPr>
            <a:r>
              <a:rPr lang="de-DE" sz="1600" dirty="0">
                <a:solidFill>
                  <a:srgbClr val="000000"/>
                </a:solidFill>
                <a:latin typeface="Arial" pitchFamily="34" charset="0"/>
                <a:sym typeface="Wingdings" panose="05000000000000000000" pitchFamily="2" charset="2"/>
              </a:rPr>
              <a:t>Jeder Beschäftigte hat für diesen Erste-Hilfe-Raum einen </a:t>
            </a:r>
            <a:br>
              <a:rPr lang="de-DE" sz="1600" dirty="0">
                <a:solidFill>
                  <a:srgbClr val="000000"/>
                </a:solidFill>
                <a:latin typeface="Arial" pitchFamily="34" charset="0"/>
                <a:sym typeface="Wingdings" panose="05000000000000000000" pitchFamily="2" charset="2"/>
              </a:rPr>
            </a:br>
            <a:r>
              <a:rPr lang="de-DE" sz="1600" dirty="0">
                <a:solidFill>
                  <a:srgbClr val="000000"/>
                </a:solidFill>
                <a:latin typeface="Arial" pitchFamily="34" charset="0"/>
                <a:sym typeface="Wingdings" panose="05000000000000000000" pitchFamily="2" charset="2"/>
              </a:rPr>
              <a:t>Schlüssel</a:t>
            </a:r>
            <a:r>
              <a:rPr lang="de-DE" sz="1600" dirty="0" smtClean="0">
                <a:solidFill>
                  <a:schemeClr val="tx1"/>
                </a:solidFill>
                <a:latin typeface="Arial" pitchFamily="34" charset="0"/>
                <a:sym typeface="Wingdings" panose="05000000000000000000" pitchFamily="2" charset="2"/>
              </a:rPr>
              <a:t>!</a:t>
            </a:r>
            <a:endParaRPr lang="de-DE" sz="1600" dirty="0">
              <a:solidFill>
                <a:schemeClr val="tx1"/>
              </a:solidFill>
              <a:latin typeface="Arial" pitchFamily="34" charset="0"/>
              <a:sym typeface="Wingdings" panose="05000000000000000000" pitchFamily="2" charset="2"/>
            </a:endParaRPr>
          </a:p>
          <a:p>
            <a:pPr algn="l">
              <a:defRPr/>
            </a:pPr>
            <a:endParaRPr lang="de-DE" sz="1600" dirty="0" smtClean="0">
              <a:solidFill>
                <a:schemeClr val="tx1"/>
              </a:solidFill>
              <a:latin typeface="Arial" pitchFamily="34" charset="0"/>
              <a:sym typeface="Wingdings" panose="05000000000000000000" pitchFamily="2" charset="2"/>
            </a:endParaRPr>
          </a:p>
          <a:p>
            <a:pPr algn="l">
              <a:defRPr/>
            </a:pPr>
            <a:r>
              <a:rPr lang="de-DE" sz="1600" b="1" dirty="0" smtClean="0">
                <a:solidFill>
                  <a:schemeClr val="tx1"/>
                </a:solidFill>
                <a:latin typeface="Arial" pitchFamily="34" charset="0"/>
                <a:sym typeface="Wingdings" panose="05000000000000000000" pitchFamily="2" charset="2"/>
              </a:rPr>
              <a:t>EVAC-CHAIR</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Gebäude 2, Flur gegenüber Raum 2.3.12 und</a:t>
            </a:r>
            <a:br>
              <a:rPr lang="de-DE" sz="1600" dirty="0">
                <a:solidFill>
                  <a:schemeClr val="tx1"/>
                </a:solidFill>
                <a:latin typeface="Arial" pitchFamily="34" charset="0"/>
                <a:sym typeface="Wingdings" panose="05000000000000000000" pitchFamily="2" charset="2"/>
              </a:rPr>
            </a:br>
            <a:r>
              <a:rPr lang="de-DE" sz="1600" dirty="0">
                <a:solidFill>
                  <a:schemeClr val="tx1"/>
                </a:solidFill>
                <a:latin typeface="Arial" pitchFamily="34" charset="0"/>
                <a:sym typeface="Wingdings" panose="05000000000000000000" pitchFamily="2" charset="2"/>
              </a:rPr>
              <a:t>Gebäude 1, Flur gegenüber Raum 1.2.1</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Hilfsmittel </a:t>
            </a:r>
            <a:r>
              <a:rPr lang="de-DE" sz="1600" dirty="0">
                <a:solidFill>
                  <a:schemeClr val="tx1"/>
                </a:solidFill>
                <a:latin typeface="Arial" pitchFamily="34" charset="0"/>
                <a:sym typeface="Wingdings" panose="05000000000000000000" pitchFamily="2" charset="2"/>
              </a:rPr>
              <a:t>für Personentransport im Notfall</a:t>
            </a:r>
            <a:r>
              <a:rPr lang="de-DE" sz="1600" dirty="0" smtClean="0">
                <a:solidFill>
                  <a:schemeClr val="tx1"/>
                </a:solidFill>
                <a:latin typeface="Arial" pitchFamily="34" charset="0"/>
                <a:sym typeface="Wingdings" panose="05000000000000000000" pitchFamily="2" charset="2"/>
              </a:rPr>
              <a:t>,</a:t>
            </a:r>
          </a:p>
          <a:p>
            <a:pPr algn="l">
              <a:defRPr/>
            </a:pPr>
            <a:r>
              <a:rPr lang="de-DE" sz="1600" dirty="0" smtClean="0">
                <a:solidFill>
                  <a:schemeClr val="tx1"/>
                </a:solidFill>
                <a:latin typeface="Arial" pitchFamily="34" charset="0"/>
                <a:sym typeface="Wingdings" panose="05000000000000000000" pitchFamily="2" charset="2"/>
              </a:rPr>
              <a:t>z</a:t>
            </a:r>
            <a:r>
              <a:rPr lang="de-DE" sz="1600" dirty="0">
                <a:solidFill>
                  <a:schemeClr val="tx1"/>
                </a:solidFill>
                <a:latin typeface="Arial" pitchFamily="34" charset="0"/>
                <a:sym typeface="Wingdings" panose="05000000000000000000" pitchFamily="2" charset="2"/>
              </a:rPr>
              <a:t>. </a:t>
            </a:r>
            <a:r>
              <a:rPr lang="de-DE" sz="1600" dirty="0" smtClean="0">
                <a:solidFill>
                  <a:schemeClr val="tx1"/>
                </a:solidFill>
                <a:latin typeface="Arial" pitchFamily="34" charset="0"/>
                <a:sym typeface="Wingdings" panose="05000000000000000000" pitchFamily="2" charset="2"/>
              </a:rPr>
              <a:t>B. wenn </a:t>
            </a:r>
            <a:r>
              <a:rPr lang="de-DE" sz="1600" dirty="0">
                <a:solidFill>
                  <a:schemeClr val="tx1"/>
                </a:solidFill>
                <a:latin typeface="Arial" pitchFamily="34" charset="0"/>
                <a:sym typeface="Wingdings" panose="05000000000000000000" pitchFamily="2" charset="2"/>
              </a:rPr>
              <a:t>die Aufzüge nicht benutzt werden können oder </a:t>
            </a:r>
          </a:p>
          <a:p>
            <a:pPr algn="l">
              <a:defRPr/>
            </a:pPr>
            <a:r>
              <a:rPr lang="de-DE" sz="1600" dirty="0">
                <a:solidFill>
                  <a:schemeClr val="tx1"/>
                </a:solidFill>
                <a:latin typeface="Arial" pitchFamily="34" charset="0"/>
                <a:sym typeface="Wingdings" panose="05000000000000000000" pitchFamily="2" charset="2"/>
              </a:rPr>
              <a:t>dürfen.</a:t>
            </a: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pic>
        <p:nvPicPr>
          <p:cNvPr id="11269"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8321" y="4295955"/>
            <a:ext cx="1126308" cy="16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055" y="4295955"/>
            <a:ext cx="1095715" cy="16702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8"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Campus </a:t>
            </a:r>
            <a:r>
              <a:rPr lang="de-DE" altLang="de-DE" sz="1800" b="1" dirty="0" smtClean="0">
                <a:solidFill>
                  <a:schemeClr val="bg1"/>
                </a:solidFill>
              </a:rPr>
              <a:t>Meschede, Lindenstraße</a:t>
            </a:r>
            <a:endParaRPr lang="de-DE" altLang="de-DE" sz="1800" b="1" dirty="0">
              <a:solidFill>
                <a:schemeClr val="bg1"/>
              </a:solidFill>
            </a:endParaRP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3680" y="2101808"/>
            <a:ext cx="2172970" cy="38643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420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spDef>
    <a:ln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lnDef>
  </a:objectDefaults>
  <a:extraClrSchemeLst>
    <a:extraClrScheme>
      <a:clrScheme name="Leere Präsentation 1">
        <a:dk1>
          <a:srgbClr val="000000"/>
        </a:dk1>
        <a:lt1>
          <a:srgbClr val="FFFFFF"/>
        </a:lt1>
        <a:dk2>
          <a:srgbClr val="0033CC"/>
        </a:dk2>
        <a:lt2>
          <a:srgbClr val="000000"/>
        </a:lt2>
        <a:accent1>
          <a:srgbClr val="3399FF"/>
        </a:accent1>
        <a:accent2>
          <a:srgbClr val="0033CC"/>
        </a:accent2>
        <a:accent3>
          <a:srgbClr val="FFFFFF"/>
        </a:accent3>
        <a:accent4>
          <a:srgbClr val="000000"/>
        </a:accent4>
        <a:accent5>
          <a:srgbClr val="ADCAFF"/>
        </a:accent5>
        <a:accent6>
          <a:srgbClr val="002DB9"/>
        </a:accent6>
        <a:hlink>
          <a:srgbClr val="CC00CC"/>
        </a:hlink>
        <a:folHlink>
          <a:srgbClr val="0000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HD:PROGRAMME:Microsoft Office 98:Vorlagen:Leere Präsentation</Template>
  <TotalTime>0</TotalTime>
  <Words>1821</Words>
  <Application>Microsoft Office PowerPoint</Application>
  <PresentationFormat>Bildschirmpräsentation (4:3)</PresentationFormat>
  <Paragraphs>387</Paragraphs>
  <Slides>28</Slides>
  <Notes>27</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Folientitel</vt:lpstr>
      </vt:variant>
      <vt:variant>
        <vt:i4>28</vt:i4>
      </vt:variant>
      <vt:variant>
        <vt:lpstr>Zielgruppenorientierte Präsentationen</vt:lpstr>
      </vt:variant>
      <vt:variant>
        <vt:i4>1</vt:i4>
      </vt:variant>
    </vt:vector>
  </HeadingPairs>
  <TitlesOfParts>
    <vt:vector size="36" baseType="lpstr">
      <vt:lpstr>Arial</vt:lpstr>
      <vt:lpstr>Calibri</vt:lpstr>
      <vt:lpstr>Syntax</vt:lpstr>
      <vt:lpstr>Times</vt:lpstr>
      <vt:lpstr>Wingdings</vt:lpstr>
      <vt:lpstr>Leere Präsentation</vt:lpstr>
      <vt:lpstr>Benutzerdefiniertes Design</vt:lpstr>
      <vt:lpstr>Fachhochschule Südwestfalen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Mustermann1</vt:lpstr>
    </vt:vector>
  </TitlesOfParts>
  <Company>Susanne Hampe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Fachhochschule Südwestfalen</dc:title>
  <dc:creator>Susanne Hampe</dc:creator>
  <cp:lastModifiedBy>Helena Grünfeld</cp:lastModifiedBy>
  <cp:revision>2217</cp:revision>
  <cp:lastPrinted>2017-11-21T10:24:01Z</cp:lastPrinted>
  <dcterms:created xsi:type="dcterms:W3CDTF">2010-04-29T12:39:23Z</dcterms:created>
  <dcterms:modified xsi:type="dcterms:W3CDTF">2022-09-26T08:13:23Z</dcterms:modified>
</cp:coreProperties>
</file>